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9" r:id="rId2"/>
    <p:sldId id="282" r:id="rId3"/>
    <p:sldId id="280" r:id="rId4"/>
    <p:sldId id="258" r:id="rId5"/>
    <p:sldId id="257" r:id="rId6"/>
    <p:sldId id="261" r:id="rId7"/>
    <p:sldId id="266" r:id="rId8"/>
    <p:sldId id="279" r:id="rId9"/>
    <p:sldId id="269" r:id="rId10"/>
    <p:sldId id="287" r:id="rId11"/>
    <p:sldId id="288" r:id="rId12"/>
    <p:sldId id="290" r:id="rId13"/>
    <p:sldId id="291" r:id="rId14"/>
    <p:sldId id="292" r:id="rId15"/>
    <p:sldId id="281" r:id="rId16"/>
    <p:sldId id="259" r:id="rId17"/>
    <p:sldId id="264" r:id="rId18"/>
    <p:sldId id="265" r:id="rId19"/>
    <p:sldId id="274" r:id="rId20"/>
    <p:sldId id="273" r:id="rId21"/>
    <p:sldId id="276" r:id="rId22"/>
    <p:sldId id="293"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rella Heald" initials="FH" lastIdx="9" clrIdx="0">
    <p:extLst>
      <p:ext uri="{19B8F6BF-5375-455C-9EA6-DF929625EA0E}">
        <p15:presenceInfo xmlns:p15="http://schemas.microsoft.com/office/powerpoint/2012/main" userId="dabba9801fbd047a" providerId="Windows Live"/>
      </p:ext>
    </p:extLst>
  </p:cmAuthor>
  <p:cmAuthor id="2" name="Sherry L Grace" initials="SLG" lastIdx="30" clrIdx="1">
    <p:extLst>
      <p:ext uri="{19B8F6BF-5375-455C-9EA6-DF929625EA0E}">
        <p15:presenceInfo xmlns:p15="http://schemas.microsoft.com/office/powerpoint/2012/main" userId="Sherry L 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DC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1"/>
  </p:normalViewPr>
  <p:slideViewPr>
    <p:cSldViewPr snapToGrid="0" snapToObjects="1">
      <p:cViewPr varScale="1">
        <p:scale>
          <a:sx n="62" d="100"/>
          <a:sy n="62" d="100"/>
        </p:scale>
        <p:origin x="1136" y="5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Country of Residence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C4-EE4C-80E9-F0E0EF38CC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8A6E-1A43-8EF4-985A796C7C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8-8A6E-1A43-8EF4-985A796C7C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6E-1A43-8EF4-985A796C7C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8A6E-1A43-8EF4-985A796C7C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5-8A6E-1A43-8EF4-985A796C7CE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A-8A6E-1A43-8EF4-985A796C7CE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4-8A6E-1A43-8EF4-985A796C7CE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3-8A6E-1A43-8EF4-985A796C7CE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2-8A6E-1A43-8EF4-985A796C7CEA}"/>
              </c:ext>
            </c:extLst>
          </c:dPt>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38100" cap="flat" cmpd="sng" algn="ctr">
                  <a:solidFill>
                    <a:schemeClr val="tx2"/>
                  </a:solidFill>
                  <a:round/>
                </a:ln>
                <a:effectLst/>
              </c:spPr>
            </c:leaderLines>
            <c:extLst>
              <c:ext xmlns:c15="http://schemas.microsoft.com/office/drawing/2012/chart" uri="{CE6537A1-D6FC-4f65-9D91-7224C49458BB}"/>
            </c:extLst>
          </c:dLbls>
          <c:cat>
            <c:strRef>
              <c:f>Sheet1!$A$2:$A$11</c:f>
              <c:strCache>
                <c:ptCount val="10"/>
                <c:pt idx="0">
                  <c:v>Canada</c:v>
                </c:pt>
                <c:pt idx="1">
                  <c:v>Czech Republic</c:v>
                </c:pt>
                <c:pt idx="2">
                  <c:v>India</c:v>
                </c:pt>
                <c:pt idx="3">
                  <c:v>Indonesia</c:v>
                </c:pt>
                <c:pt idx="4">
                  <c:v>New Zealand</c:v>
                </c:pt>
                <c:pt idx="5">
                  <c:v>Qatar</c:v>
                </c:pt>
                <c:pt idx="6">
                  <c:v>South Africa</c:v>
                </c:pt>
                <c:pt idx="7">
                  <c:v>Sri Lanka</c:v>
                </c:pt>
                <c:pt idx="8">
                  <c:v>United Arab Emirates</c:v>
                </c:pt>
                <c:pt idx="9">
                  <c:v>United States of America</c:v>
                </c:pt>
              </c:strCache>
            </c:strRef>
          </c:cat>
          <c:val>
            <c:numRef>
              <c:f>Sheet1!$B$2:$B$11</c:f>
              <c:numCache>
                <c:formatCode>General</c:formatCode>
                <c:ptCount val="10"/>
                <c:pt idx="0">
                  <c:v>19</c:v>
                </c:pt>
                <c:pt idx="1">
                  <c:v>2</c:v>
                </c:pt>
                <c:pt idx="2">
                  <c:v>5</c:v>
                </c:pt>
                <c:pt idx="3">
                  <c:v>1</c:v>
                </c:pt>
                <c:pt idx="4">
                  <c:v>1</c:v>
                </c:pt>
                <c:pt idx="5">
                  <c:v>4</c:v>
                </c:pt>
                <c:pt idx="6">
                  <c:v>1</c:v>
                </c:pt>
                <c:pt idx="7">
                  <c:v>1</c:v>
                </c:pt>
                <c:pt idx="8">
                  <c:v>1</c:v>
                </c:pt>
                <c:pt idx="9">
                  <c:v>2</c:v>
                </c:pt>
              </c:numCache>
            </c:numRef>
          </c:val>
          <c:extLst>
            <c:ext xmlns:c16="http://schemas.microsoft.com/office/drawing/2014/chart" uri="{C3380CC4-5D6E-409C-BE32-E72D297353CC}">
              <c16:uniqueId val="{00000000-8A6E-1A43-8EF4-985A796C7CE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Sex</c:v>
                </c:pt>
              </c:strCache>
            </c:strRef>
          </c:tx>
          <c:spPr>
            <a:solidFill>
              <a:schemeClr val="accent2"/>
            </a:solidFill>
            <a:ln>
              <a:noFill/>
            </a:ln>
            <a:effectLst/>
          </c:spPr>
          <c:invertIfNegative val="0"/>
          <c:cat>
            <c:strRef>
              <c:f>Sheet1!$A$2:$A$3</c:f>
              <c:strCache>
                <c:ptCount val="2"/>
                <c:pt idx="0">
                  <c:v>Female</c:v>
                </c:pt>
                <c:pt idx="1">
                  <c:v>Male</c:v>
                </c:pt>
              </c:strCache>
            </c:strRef>
          </c:cat>
          <c:val>
            <c:numRef>
              <c:f>Sheet1!$B$2:$B$3</c:f>
              <c:numCache>
                <c:formatCode>General</c:formatCode>
                <c:ptCount val="2"/>
                <c:pt idx="0">
                  <c:v>11</c:v>
                </c:pt>
                <c:pt idx="1">
                  <c:v>5</c:v>
                </c:pt>
              </c:numCache>
            </c:numRef>
          </c:val>
          <c:extLst>
            <c:ext xmlns:c16="http://schemas.microsoft.com/office/drawing/2014/chart" uri="{C3380CC4-5D6E-409C-BE32-E72D297353CC}">
              <c16:uniqueId val="{00000000-729D-0448-91BE-E8B6E42536DA}"/>
            </c:ext>
          </c:extLst>
        </c:ser>
        <c:dLbls>
          <c:showLegendKey val="0"/>
          <c:showVal val="0"/>
          <c:showCatName val="0"/>
          <c:showSerName val="0"/>
          <c:showPercent val="0"/>
          <c:showBubbleSize val="0"/>
        </c:dLbls>
        <c:gapWidth val="219"/>
        <c:overlap val="-27"/>
        <c:axId val="1495020671"/>
        <c:axId val="1495022303"/>
      </c:barChart>
      <c:catAx>
        <c:axId val="149502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95022303"/>
        <c:crosses val="autoZero"/>
        <c:auto val="1"/>
        <c:lblAlgn val="ctr"/>
        <c:lblOffset val="100"/>
        <c:noMultiLvlLbl val="0"/>
      </c:catAx>
      <c:valAx>
        <c:axId val="1495022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50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Work Status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DAF-E24B-BD07-47E27E88F96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0DAF-E24B-BD07-47E27E88F965}"/>
              </c:ext>
            </c:extLst>
          </c:dPt>
          <c:dLbls>
            <c:dLbl>
              <c:idx val="0"/>
              <c:layout>
                <c:manualLayout>
                  <c:x val="0.18870679318614067"/>
                  <c:y val="-2.2434456498793928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fld id="{0FEBAA5F-112D-2244-8369-93E36054FCCA}" type="CATEGORYNAME">
                      <a:rPr lang="en-US" sz="2400" smtClean="0"/>
                      <a:pPr>
                        <a:defRPr sz="2400"/>
                      </a:pPr>
                      <a:t>[CATEGORY NAME]</a:t>
                    </a:fld>
                    <a:r>
                      <a:rPr lang="en-US" sz="2400" baseline="0" dirty="0"/>
                      <a:t> </a:t>
                    </a:r>
                    <a:fld id="{F1D27DA5-B2E5-FC44-843B-353CDFD4DCE4}" type="PERCENTAGE">
                      <a:rPr lang="en-US" sz="2400" baseline="0" smtClean="0"/>
                      <a:pPr>
                        <a:defRPr sz="2400"/>
                      </a:pPr>
                      <a:t>[PERCENTAGE]</a:t>
                    </a:fld>
                    <a:endParaRPr lang="en-US" sz="24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8973696043165468"/>
                      <c:h val="9.3192732295989969E-2"/>
                    </c:manualLayout>
                  </c15:layout>
                  <c15:dlblFieldTable/>
                  <c15:showDataLabelsRange val="0"/>
                </c:ext>
                <c:ext xmlns:c16="http://schemas.microsoft.com/office/drawing/2014/chart" uri="{C3380CC4-5D6E-409C-BE32-E72D297353CC}">
                  <c16:uniqueId val="{00000003-0DAF-E24B-BD07-47E27E88F965}"/>
                </c:ext>
              </c:extLst>
            </c:dLbl>
            <c:dLbl>
              <c:idx val="1"/>
              <c:layout>
                <c:manualLayout>
                  <c:x val="-0.18993779466456606"/>
                  <c:y val="-0.14763471006056036"/>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fld id="{0279DB9A-F942-4547-9418-E66C9224A46C}" type="CATEGORYNAME">
                      <a:rPr lang="en-US" sz="2400" smtClean="0"/>
                      <a:pPr>
                        <a:defRPr sz="2400"/>
                      </a:pPr>
                      <a:t>[CATEGORY NAME]</a:t>
                    </a:fld>
                    <a:r>
                      <a:rPr lang="en-US" sz="2400" baseline="0" dirty="0"/>
                      <a:t> </a:t>
                    </a:r>
                    <a:fld id="{0C679D50-ACFF-B048-B42F-C5111388612A}" type="PERCENTAGE">
                      <a:rPr lang="en-US" sz="2400" baseline="0" smtClean="0"/>
                      <a:pPr>
                        <a:defRPr sz="2400"/>
                      </a:pPr>
                      <a:t>[PERCENTAGE]</a:t>
                    </a:fld>
                    <a:endParaRPr lang="en-US" sz="24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838214773009178"/>
                      <c:h val="9.2788912079011687E-2"/>
                    </c:manualLayout>
                  </c15:layout>
                  <c15:dlblFieldTable/>
                  <c15:showDataLabelsRange val="0"/>
                </c:ext>
                <c:ext xmlns:c16="http://schemas.microsoft.com/office/drawing/2014/chart" uri="{C3380CC4-5D6E-409C-BE32-E72D297353CC}">
                  <c16:uniqueId val="{00000002-0DAF-E24B-BD07-47E27E88F96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Healthcare</c:v>
                </c:pt>
                <c:pt idx="1">
                  <c:v>Student</c:v>
                </c:pt>
              </c:strCache>
            </c:strRef>
          </c:cat>
          <c:val>
            <c:numRef>
              <c:f>Sheet1!$B$2:$B$3</c:f>
              <c:numCache>
                <c:formatCode>General</c:formatCode>
                <c:ptCount val="2"/>
                <c:pt idx="0">
                  <c:v>15</c:v>
                </c:pt>
                <c:pt idx="1">
                  <c:v>1</c:v>
                </c:pt>
              </c:numCache>
            </c:numRef>
          </c:val>
          <c:extLst>
            <c:ext xmlns:c16="http://schemas.microsoft.com/office/drawing/2014/chart" uri="{C3380CC4-5D6E-409C-BE32-E72D297353CC}">
              <c16:uniqueId val="{00000000-0DAF-E24B-BD07-47E27E88F965}"/>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Sex</c:v>
                </c:pt>
              </c:strCache>
            </c:strRef>
          </c:tx>
          <c:spPr>
            <a:solidFill>
              <a:schemeClr val="accent2"/>
            </a:solidFill>
            <a:ln>
              <a:noFill/>
            </a:ln>
            <a:effectLst/>
          </c:spPr>
          <c:invertIfNegative val="0"/>
          <c:cat>
            <c:strRef>
              <c:f>Sheet1!$A$2:$A$3</c:f>
              <c:strCache>
                <c:ptCount val="2"/>
                <c:pt idx="0">
                  <c:v>Female</c:v>
                </c:pt>
                <c:pt idx="1">
                  <c:v>Male</c:v>
                </c:pt>
              </c:strCache>
            </c:strRef>
          </c:cat>
          <c:val>
            <c:numRef>
              <c:f>Sheet1!$B$2:$B$3</c:f>
              <c:numCache>
                <c:formatCode>General</c:formatCode>
                <c:ptCount val="2"/>
                <c:pt idx="0">
                  <c:v>25</c:v>
                </c:pt>
                <c:pt idx="1">
                  <c:v>12</c:v>
                </c:pt>
              </c:numCache>
            </c:numRef>
          </c:val>
          <c:extLst>
            <c:ext xmlns:c16="http://schemas.microsoft.com/office/drawing/2014/chart" uri="{C3380CC4-5D6E-409C-BE32-E72D297353CC}">
              <c16:uniqueId val="{00000000-14F1-344F-AD86-FB48F9845605}"/>
            </c:ext>
          </c:extLst>
        </c:ser>
        <c:dLbls>
          <c:showLegendKey val="0"/>
          <c:showVal val="0"/>
          <c:showCatName val="0"/>
          <c:showSerName val="0"/>
          <c:showPercent val="0"/>
          <c:showBubbleSize val="0"/>
        </c:dLbls>
        <c:gapWidth val="219"/>
        <c:overlap val="-27"/>
        <c:axId val="1495020671"/>
        <c:axId val="1495022303"/>
      </c:barChart>
      <c:catAx>
        <c:axId val="149502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95022303"/>
        <c:crosses val="autoZero"/>
        <c:auto val="1"/>
        <c:lblAlgn val="ctr"/>
        <c:lblOffset val="100"/>
        <c:noMultiLvlLbl val="0"/>
      </c:catAx>
      <c:valAx>
        <c:axId val="1495022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502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Work Status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346-6248-A848-720E3ADB545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4CC-E44A-8400-46ADB973133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346-6248-A848-720E3ADB545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44CC-E44A-8400-46ADB973133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CC-E44A-8400-46ADB973133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44CC-E44A-8400-46ADB973133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CC-E44A-8400-46ADB973133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44CC-E44A-8400-46ADB9731331}"/>
              </c:ext>
            </c:extLst>
          </c:dPt>
          <c:dLbls>
            <c:dLbl>
              <c:idx val="1"/>
              <c:layout>
                <c:manualLayout>
                  <c:x val="0.10902611878684844"/>
                  <c:y val="0.2494050857915567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CC-E44A-8400-46ADB9731331}"/>
                </c:ext>
              </c:extLst>
            </c:dLbl>
            <c:dLbl>
              <c:idx val="3"/>
              <c:layout>
                <c:manualLayout>
                  <c:x val="-1.3727954444703388E-2"/>
                  <c:y val="-2.0123612857182245E-3"/>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fld id="{CEBF2716-EB68-4C48-AB6A-5906AA37E946}" type="CATEGORYNAME">
                      <a:rPr lang="en-US" smtClean="0"/>
                      <a:pPr>
                        <a:defRPr sz="2400"/>
                      </a:pPr>
                      <a:t>[CATEGORY NAME]</a:t>
                    </a:fld>
                    <a:r>
                      <a:rPr lang="en-US" baseline="0" dirty="0"/>
                      <a:t> </a:t>
                    </a:r>
                    <a:fld id="{DE486660-A7E4-CE4B-B460-417C817AC6F2}" type="PERCENTAGE">
                      <a:rPr lang="en-US" baseline="0" smtClean="0"/>
                      <a:pPr>
                        <a:defRPr sz="2400"/>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654822075747069"/>
                      <c:h val="6.3570493015838711E-2"/>
                    </c:manualLayout>
                  </c15:layout>
                  <c15:dlblFieldTable/>
                  <c15:showDataLabelsRange val="0"/>
                </c:ext>
                <c:ext xmlns:c16="http://schemas.microsoft.com/office/drawing/2014/chart" uri="{C3380CC4-5D6E-409C-BE32-E72D297353CC}">
                  <c16:uniqueId val="{00000006-44CC-E44A-8400-46ADB9731331}"/>
                </c:ext>
              </c:extLst>
            </c:dLbl>
            <c:dLbl>
              <c:idx val="4"/>
              <c:layout>
                <c:manualLayout>
                  <c:x val="-0.25785159449753964"/>
                  <c:y val="-9.83616843875941E-3"/>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fld id="{5DE8D805-E481-4B46-A979-0C21EF4820D0}" type="CATEGORYNAME">
                      <a:rPr lang="en-US" sz="2400" smtClean="0"/>
                      <a:pPr>
                        <a:defRPr sz="2400"/>
                      </a:pPr>
                      <a:t>[CATEGORY NAME]</a:t>
                    </a:fld>
                    <a:r>
                      <a:rPr lang="en-US" sz="2400" baseline="0" dirty="0"/>
                      <a:t> </a:t>
                    </a:r>
                    <a:fld id="{CAFEF378-AFA8-894D-AC00-650CBE7CDA8A}" type="PERCENTAGE">
                      <a:rPr lang="en-US" sz="2400" baseline="0" smtClean="0"/>
                      <a:pPr>
                        <a:defRPr sz="2400"/>
                      </a:pPr>
                      <a:t>[PERCENTAGE]</a:t>
                    </a:fld>
                    <a:endParaRPr lang="en-US" sz="24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908799412505889"/>
                      <c:h val="4.8906558935090098E-2"/>
                    </c:manualLayout>
                  </c15:layout>
                  <c15:dlblFieldTable/>
                  <c15:showDataLabelsRange val="0"/>
                </c:ext>
                <c:ext xmlns:c16="http://schemas.microsoft.com/office/drawing/2014/chart" uri="{C3380CC4-5D6E-409C-BE32-E72D297353CC}">
                  <c16:uniqueId val="{00000005-44CC-E44A-8400-46ADB9731331}"/>
                </c:ext>
              </c:extLst>
            </c:dLbl>
            <c:dLbl>
              <c:idx val="7"/>
              <c:layout>
                <c:manualLayout>
                  <c:x val="-0.20230756473439035"/>
                  <c:y val="-4.024722571436449E-3"/>
                </c:manualLayout>
              </c:layout>
              <c:tx>
                <c:rich>
                  <a:bodyPr/>
                  <a:lstStyle/>
                  <a:p>
                    <a:r>
                      <a:rPr lang="en-US" dirty="0"/>
                      <a:t>Healthcare</a:t>
                    </a:r>
                    <a:r>
                      <a:rPr lang="en-US" baseline="0" dirty="0"/>
                      <a:t>
</a:t>
                    </a:r>
                    <a:fld id="{09508F01-E0D9-F545-ABA9-F0E2FC2509C8}"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CC-E44A-8400-46ADB973133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Student</c:v>
                </c:pt>
                <c:pt idx="1">
                  <c:v>Other</c:v>
                </c:pt>
                <c:pt idx="3">
                  <c:v>Physician</c:v>
                </c:pt>
                <c:pt idx="4">
                  <c:v>Nurse</c:v>
                </c:pt>
                <c:pt idx="5">
                  <c:v>Allied Healthcare Provider</c:v>
                </c:pt>
                <c:pt idx="6">
                  <c:v>Other</c:v>
                </c:pt>
              </c:strCache>
            </c:strRef>
          </c:cat>
          <c:val>
            <c:numRef>
              <c:f>Sheet1!$B$2:$B$8</c:f>
              <c:numCache>
                <c:formatCode>General</c:formatCode>
                <c:ptCount val="7"/>
                <c:pt idx="0">
                  <c:v>12</c:v>
                </c:pt>
                <c:pt idx="1">
                  <c:v>5</c:v>
                </c:pt>
                <c:pt idx="3">
                  <c:v>3</c:v>
                </c:pt>
                <c:pt idx="4">
                  <c:v>1</c:v>
                </c:pt>
                <c:pt idx="5">
                  <c:v>11</c:v>
                </c:pt>
                <c:pt idx="6">
                  <c:v>5</c:v>
                </c:pt>
              </c:numCache>
            </c:numRef>
          </c:val>
          <c:extLst>
            <c:ext xmlns:c16="http://schemas.microsoft.com/office/drawing/2014/chart" uri="{C3380CC4-5D6E-409C-BE32-E72D297353CC}">
              <c16:uniqueId val="{00000000-44CC-E44A-8400-46ADB9731331}"/>
            </c:ext>
          </c:extLst>
        </c:ser>
        <c:dLbls>
          <c:dLblPos val="ctr"/>
          <c:showLegendKey val="0"/>
          <c:showVal val="0"/>
          <c:showCatName val="0"/>
          <c:showSerName val="0"/>
          <c:showPercent val="1"/>
          <c:showBubbleSize val="0"/>
          <c:showLeaderLines val="1"/>
        </c:dLbls>
        <c:gapWidth val="100"/>
        <c:splitType val="pos"/>
        <c:splitPos val="5"/>
        <c:secondPieSize val="75"/>
        <c:serLines>
          <c:spPr>
            <a:ln w="28575">
              <a:solidFill>
                <a:schemeClr val="tx1"/>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65825663672547E-2"/>
          <c:y val="2.8498587249520965E-2"/>
          <c:w val="0.95003089470647206"/>
          <c:h val="0.71920548609817736"/>
        </c:manualLayout>
      </c:layout>
      <c:barChart>
        <c:barDir val="col"/>
        <c:grouping val="clustered"/>
        <c:varyColors val="0"/>
        <c:ser>
          <c:idx val="0"/>
          <c:order val="0"/>
          <c:tx>
            <c:strRef>
              <c:f>Sheet1!$B$1</c:f>
              <c:strCache>
                <c:ptCount val="1"/>
                <c:pt idx="0">
                  <c:v>Very satisfied
Excellent
Very useful</c:v>
                </c:pt>
              </c:strCache>
            </c:strRef>
          </c:tx>
          <c:spPr>
            <a:solidFill>
              <a:schemeClr val="accent1"/>
            </a:solidFill>
            <a:ln>
              <a:noFill/>
            </a:ln>
            <a:effectLst/>
          </c:spPr>
          <c:invertIfNegative val="0"/>
          <c:dLbls>
            <c:dLbl>
              <c:idx val="0"/>
              <c:tx>
                <c:rich>
                  <a:bodyPr/>
                  <a:lstStyle/>
                  <a:p>
                    <a:fld id="{9A77885A-4FD6-6441-844C-FE94D3D1A939}"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66-BF48-BB5F-496AE35D9FED}"/>
                </c:ext>
              </c:extLst>
            </c:dLbl>
            <c:dLbl>
              <c:idx val="1"/>
              <c:tx>
                <c:rich>
                  <a:bodyPr/>
                  <a:lstStyle/>
                  <a:p>
                    <a:fld id="{36A1763D-5AC3-5E46-9068-345ABFDCF167}"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66-BF48-BB5F-496AE35D9FED}"/>
                </c:ext>
              </c:extLst>
            </c:dLbl>
            <c:dLbl>
              <c:idx val="2"/>
              <c:tx>
                <c:rich>
                  <a:bodyPr/>
                  <a:lstStyle/>
                  <a:p>
                    <a:fld id="{661ED1CB-4F0E-BD4D-9385-75B6ECE58F14}"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666-BF48-BB5F-496AE35D9FE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satisfaction</c:v>
                </c:pt>
                <c:pt idx="1">
                  <c:v>Overall quality of information</c:v>
                </c:pt>
                <c:pt idx="2">
                  <c:v>Overall usefulness to practice</c:v>
                </c:pt>
              </c:strCache>
            </c:strRef>
          </c:cat>
          <c:val>
            <c:numRef>
              <c:f>Sheet1!$B$2:$B$4</c:f>
              <c:numCache>
                <c:formatCode>General</c:formatCode>
                <c:ptCount val="3"/>
                <c:pt idx="0">
                  <c:v>48.6</c:v>
                </c:pt>
                <c:pt idx="1">
                  <c:v>51.4</c:v>
                </c:pt>
                <c:pt idx="2">
                  <c:v>54.1</c:v>
                </c:pt>
              </c:numCache>
            </c:numRef>
          </c:val>
          <c:extLst>
            <c:ext xmlns:c16="http://schemas.microsoft.com/office/drawing/2014/chart" uri="{C3380CC4-5D6E-409C-BE32-E72D297353CC}">
              <c16:uniqueId val="{00000000-C742-C34A-8A7F-99177AB638C6}"/>
            </c:ext>
          </c:extLst>
        </c:ser>
        <c:ser>
          <c:idx val="1"/>
          <c:order val="1"/>
          <c:tx>
            <c:strRef>
              <c:f>Sheet1!$C$1</c:f>
              <c:strCache>
                <c:ptCount val="1"/>
                <c:pt idx="0">
                  <c:v>Satisfied
Good
Quite useful</c:v>
                </c:pt>
              </c:strCache>
            </c:strRef>
          </c:tx>
          <c:spPr>
            <a:solidFill>
              <a:schemeClr val="accent2"/>
            </a:solidFill>
            <a:ln>
              <a:noFill/>
            </a:ln>
            <a:effectLst/>
          </c:spPr>
          <c:invertIfNegative val="0"/>
          <c:dLbls>
            <c:dLbl>
              <c:idx val="0"/>
              <c:tx>
                <c:rich>
                  <a:bodyPr/>
                  <a:lstStyle/>
                  <a:p>
                    <a:fld id="{261EEBED-B38E-B841-8DDA-8334D13AF6B5}"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66-BF48-BB5F-496AE35D9FED}"/>
                </c:ext>
              </c:extLst>
            </c:dLbl>
            <c:dLbl>
              <c:idx val="1"/>
              <c:tx>
                <c:rich>
                  <a:bodyPr/>
                  <a:lstStyle/>
                  <a:p>
                    <a:fld id="{FE9D9A89-AC71-C04F-AAF1-CE8B52A7B05B}" type="VALUE">
                      <a:rPr lang="en-US" smtClean="0"/>
                      <a:pPr/>
                      <a:t>[VALUE]</a:t>
                    </a:fld>
                    <a:r>
                      <a:rPr lang="en-US" dirty="0"/>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666-BF48-BB5F-496AE35D9FED}"/>
                </c:ext>
              </c:extLst>
            </c:dLbl>
            <c:dLbl>
              <c:idx val="2"/>
              <c:tx>
                <c:rich>
                  <a:bodyPr/>
                  <a:lstStyle/>
                  <a:p>
                    <a:fld id="{E924DC3E-7683-574C-8491-91DD1633ED9B}"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666-BF48-BB5F-496AE35D9FE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satisfaction</c:v>
                </c:pt>
                <c:pt idx="1">
                  <c:v>Overall quality of information</c:v>
                </c:pt>
                <c:pt idx="2">
                  <c:v>Overall usefulness to practice</c:v>
                </c:pt>
              </c:strCache>
            </c:strRef>
          </c:cat>
          <c:val>
            <c:numRef>
              <c:f>Sheet1!$C$2:$C$4</c:f>
              <c:numCache>
                <c:formatCode>General</c:formatCode>
                <c:ptCount val="3"/>
                <c:pt idx="0">
                  <c:v>51.4</c:v>
                </c:pt>
                <c:pt idx="1">
                  <c:v>43.2</c:v>
                </c:pt>
                <c:pt idx="2">
                  <c:v>40.5</c:v>
                </c:pt>
              </c:numCache>
            </c:numRef>
          </c:val>
          <c:extLst>
            <c:ext xmlns:c16="http://schemas.microsoft.com/office/drawing/2014/chart" uri="{C3380CC4-5D6E-409C-BE32-E72D297353CC}">
              <c16:uniqueId val="{00000001-C742-C34A-8A7F-99177AB638C6}"/>
            </c:ext>
          </c:extLst>
        </c:ser>
        <c:ser>
          <c:idx val="2"/>
          <c:order val="2"/>
          <c:tx>
            <c:strRef>
              <c:f>Sheet1!$D$1</c:f>
              <c:strCache>
                <c:ptCount val="1"/>
                <c:pt idx="0">
                  <c:v>Neutral</c:v>
                </c:pt>
              </c:strCache>
            </c:strRef>
          </c:tx>
          <c:spPr>
            <a:solidFill>
              <a:schemeClr val="accent3"/>
            </a:solidFill>
            <a:ln>
              <a:noFill/>
            </a:ln>
            <a:effectLst/>
          </c:spPr>
          <c:invertIfNegative val="0"/>
          <c:dLbls>
            <c:dLbl>
              <c:idx val="0"/>
              <c:tx>
                <c:rich>
                  <a:bodyPr/>
                  <a:lstStyle/>
                  <a:p>
                    <a:fld id="{77293C82-D2DB-9243-8550-9AAE62C3EB94}" type="VALUE">
                      <a:rPr lang="en-US" smtClean="0"/>
                      <a:pPr/>
                      <a:t>[VALUE]</a:t>
                    </a:fld>
                    <a:r>
                      <a:rPr lang="en-US" dirty="0"/>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666-BF48-BB5F-496AE35D9FED}"/>
                </c:ext>
              </c:extLst>
            </c:dLbl>
            <c:dLbl>
              <c:idx val="1"/>
              <c:tx>
                <c:rich>
                  <a:bodyPr/>
                  <a:lstStyle/>
                  <a:p>
                    <a:fld id="{6CE984F9-69C9-3D44-8F4E-6CC29081080E}"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66-BF48-BB5F-496AE35D9FED}"/>
                </c:ext>
              </c:extLst>
            </c:dLbl>
            <c:dLbl>
              <c:idx val="2"/>
              <c:tx>
                <c:rich>
                  <a:bodyPr/>
                  <a:lstStyle/>
                  <a:p>
                    <a:fld id="{D6A47E7C-624B-2749-89CD-3566BB80B2C7}" type="VALUE">
                      <a:rPr lang="en-US" smtClean="0"/>
                      <a:pPr/>
                      <a:t>[VALUE]</a:t>
                    </a:fld>
                    <a:r>
                      <a:rPr lang="en-US"/>
                      <a:t>%</a:t>
                    </a:r>
                  </a:p>
                </c:rich>
              </c:tx>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666-BF48-BB5F-496AE35D9FE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satisfaction</c:v>
                </c:pt>
                <c:pt idx="1">
                  <c:v>Overall quality of information</c:v>
                </c:pt>
                <c:pt idx="2">
                  <c:v>Overall usefulness to practice</c:v>
                </c:pt>
              </c:strCache>
            </c:strRef>
          </c:cat>
          <c:val>
            <c:numRef>
              <c:f>Sheet1!$D$2:$D$4</c:f>
              <c:numCache>
                <c:formatCode>General</c:formatCode>
                <c:ptCount val="3"/>
                <c:pt idx="0">
                  <c:v>0</c:v>
                </c:pt>
                <c:pt idx="1">
                  <c:v>2.7</c:v>
                </c:pt>
                <c:pt idx="2">
                  <c:v>5.4</c:v>
                </c:pt>
              </c:numCache>
            </c:numRef>
          </c:val>
          <c:extLst>
            <c:ext xmlns:c16="http://schemas.microsoft.com/office/drawing/2014/chart" uri="{C3380CC4-5D6E-409C-BE32-E72D297353CC}">
              <c16:uniqueId val="{00000002-C742-C34A-8A7F-99177AB638C6}"/>
            </c:ext>
          </c:extLst>
        </c:ser>
        <c:ser>
          <c:idx val="3"/>
          <c:order val="3"/>
          <c:tx>
            <c:strRef>
              <c:f>Sheet1!$E$1</c:f>
              <c:strCache>
                <c:ptCount val="1"/>
                <c:pt idx="0">
                  <c:v>Somewhat dissatisfied
Not good
Somewhat useful</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satisfaction</c:v>
                </c:pt>
                <c:pt idx="1">
                  <c:v>Overall quality of information</c:v>
                </c:pt>
                <c:pt idx="2">
                  <c:v>Overall usefulness to practice</c:v>
                </c:pt>
              </c:strCache>
            </c:strRef>
          </c:cat>
          <c:val>
            <c:numRef>
              <c:f>Sheet1!$E$2:$E$4</c:f>
              <c:numCache>
                <c:formatCode>General</c:formatCode>
                <c:ptCount val="3"/>
                <c:pt idx="0">
                  <c:v>0</c:v>
                </c:pt>
                <c:pt idx="1">
                  <c:v>0</c:v>
                </c:pt>
                <c:pt idx="2">
                  <c:v>0</c:v>
                </c:pt>
              </c:numCache>
            </c:numRef>
          </c:val>
          <c:extLst>
            <c:ext xmlns:c16="http://schemas.microsoft.com/office/drawing/2014/chart" uri="{C3380CC4-5D6E-409C-BE32-E72D297353CC}">
              <c16:uniqueId val="{00000006-C742-C34A-8A7F-99177AB638C6}"/>
            </c:ext>
          </c:extLst>
        </c:ser>
        <c:ser>
          <c:idx val="4"/>
          <c:order val="4"/>
          <c:tx>
            <c:strRef>
              <c:f>Sheet1!$F$1</c:f>
              <c:strCache>
                <c:ptCount val="1"/>
                <c:pt idx="0">
                  <c:v>Very dissatisfied
Poor
Not at all useful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satisfaction</c:v>
                </c:pt>
                <c:pt idx="1">
                  <c:v>Overall quality of information</c:v>
                </c:pt>
                <c:pt idx="2">
                  <c:v>Overall usefulness to practice</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7-C742-C34A-8A7F-99177AB638C6}"/>
            </c:ext>
          </c:extLst>
        </c:ser>
        <c:dLbls>
          <c:showLegendKey val="0"/>
          <c:showVal val="1"/>
          <c:showCatName val="0"/>
          <c:showSerName val="0"/>
          <c:showPercent val="0"/>
          <c:showBubbleSize val="0"/>
        </c:dLbls>
        <c:gapWidth val="140"/>
        <c:overlap val="-100"/>
        <c:axId val="1157151999"/>
        <c:axId val="1155956127"/>
      </c:barChart>
      <c:catAx>
        <c:axId val="1157151999"/>
        <c:scaling>
          <c:orientation val="minMax"/>
        </c:scaling>
        <c:delete val="0"/>
        <c:axPos val="b"/>
        <c:majorGridlines>
          <c:spPr>
            <a:ln w="25400"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155956127"/>
        <c:crosses val="autoZero"/>
        <c:auto val="1"/>
        <c:lblAlgn val="ctr"/>
        <c:lblOffset val="100"/>
        <c:noMultiLvlLbl val="0"/>
      </c:catAx>
      <c:valAx>
        <c:axId val="11559561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7151999"/>
        <c:crosses val="autoZero"/>
        <c:crossBetween val="between"/>
      </c:valAx>
      <c:spPr>
        <a:noFill/>
        <a:ln>
          <a:noFill/>
        </a:ln>
        <a:effectLst/>
      </c:spPr>
    </c:plotArea>
    <c:legend>
      <c:legendPos val="b"/>
      <c:layout>
        <c:manualLayout>
          <c:xMode val="edge"/>
          <c:yMode val="edge"/>
          <c:x val="1.4422931270022553E-2"/>
          <c:y val="0.8610081574963806"/>
          <c:w val="0.97115404939066619"/>
          <c:h val="0.13685315411910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19196241774126"/>
          <c:y val="0.22982884365408199"/>
          <c:w val="0.46409306173684811"/>
          <c:h val="0.51495632128637969"/>
        </c:manualLayout>
      </c:layout>
      <c:barChart>
        <c:barDir val="col"/>
        <c:grouping val="clustered"/>
        <c:varyColors val="0"/>
        <c:ser>
          <c:idx val="0"/>
          <c:order val="0"/>
          <c:tx>
            <c:strRef>
              <c:f>Sheet1!$B$1</c:f>
              <c:strCache>
                <c:ptCount val="1"/>
                <c:pt idx="0">
                  <c:v>Excellent</c:v>
                </c:pt>
              </c:strCache>
            </c:strRef>
          </c:tx>
          <c:spPr>
            <a:solidFill>
              <a:schemeClr val="accent1"/>
            </a:solidFill>
            <a:ln>
              <a:noFill/>
            </a:ln>
            <a:effectLst/>
          </c:spPr>
          <c:invertIfNegative val="0"/>
          <c:cat>
            <c:strRef>
              <c:f>Sheet1!$A$2</c:f>
              <c:strCache>
                <c:ptCount val="1"/>
                <c:pt idx="0">
                  <c:v>Overall satisfaction</c:v>
                </c:pt>
              </c:strCache>
            </c:strRef>
          </c:cat>
          <c:val>
            <c:numRef>
              <c:f>Sheet1!$B$2</c:f>
              <c:numCache>
                <c:formatCode>General</c:formatCode>
                <c:ptCount val="1"/>
                <c:pt idx="0">
                  <c:v>0</c:v>
                </c:pt>
              </c:numCache>
            </c:numRef>
          </c:val>
          <c:extLst>
            <c:ext xmlns:c16="http://schemas.microsoft.com/office/drawing/2014/chart" uri="{C3380CC4-5D6E-409C-BE32-E72D297353CC}">
              <c16:uniqueId val="{00000000-74A8-4842-8959-FCAB2891DFBE}"/>
            </c:ext>
          </c:extLst>
        </c:ser>
        <c:ser>
          <c:idx val="1"/>
          <c:order val="1"/>
          <c:tx>
            <c:strRef>
              <c:f>Sheet1!$C$1</c:f>
              <c:strCache>
                <c:ptCount val="1"/>
                <c:pt idx="0">
                  <c:v>Good</c:v>
                </c:pt>
              </c:strCache>
            </c:strRef>
          </c:tx>
          <c:spPr>
            <a:solidFill>
              <a:schemeClr val="accent2"/>
            </a:solidFill>
            <a:ln>
              <a:noFill/>
            </a:ln>
            <a:effectLst/>
          </c:spPr>
          <c:invertIfNegative val="0"/>
          <c:cat>
            <c:strRef>
              <c:f>Sheet1!$A$2</c:f>
              <c:strCache>
                <c:ptCount val="1"/>
                <c:pt idx="0">
                  <c:v>Overall satisfaction</c:v>
                </c:pt>
              </c:strCache>
            </c:strRef>
          </c:cat>
          <c:val>
            <c:numRef>
              <c:f>Sheet1!$C$2</c:f>
              <c:numCache>
                <c:formatCode>General</c:formatCode>
                <c:ptCount val="1"/>
                <c:pt idx="0">
                  <c:v>0</c:v>
                </c:pt>
              </c:numCache>
            </c:numRef>
          </c:val>
          <c:extLst>
            <c:ext xmlns:c16="http://schemas.microsoft.com/office/drawing/2014/chart" uri="{C3380CC4-5D6E-409C-BE32-E72D297353CC}">
              <c16:uniqueId val="{00000001-74A8-4842-8959-FCAB2891DFBE}"/>
            </c:ext>
          </c:extLst>
        </c:ser>
        <c:ser>
          <c:idx val="2"/>
          <c:order val="2"/>
          <c:tx>
            <c:strRef>
              <c:f>Sheet1!$D$1</c:f>
              <c:strCache>
                <c:ptCount val="1"/>
                <c:pt idx="0">
                  <c:v>Neutral</c:v>
                </c:pt>
              </c:strCache>
            </c:strRef>
          </c:tx>
          <c:spPr>
            <a:solidFill>
              <a:schemeClr val="accent3"/>
            </a:solidFill>
            <a:ln>
              <a:noFill/>
            </a:ln>
            <a:effectLst/>
          </c:spPr>
          <c:invertIfNegative val="0"/>
          <c:cat>
            <c:strRef>
              <c:f>Sheet1!$A$2</c:f>
              <c:strCache>
                <c:ptCount val="1"/>
                <c:pt idx="0">
                  <c:v>Overall satisfaction</c:v>
                </c:pt>
              </c:strCache>
            </c:strRef>
          </c:cat>
          <c:val>
            <c:numRef>
              <c:f>Sheet1!$D$2</c:f>
              <c:numCache>
                <c:formatCode>General</c:formatCode>
                <c:ptCount val="1"/>
                <c:pt idx="0">
                  <c:v>0</c:v>
                </c:pt>
              </c:numCache>
            </c:numRef>
          </c:val>
          <c:extLst>
            <c:ext xmlns:c16="http://schemas.microsoft.com/office/drawing/2014/chart" uri="{C3380CC4-5D6E-409C-BE32-E72D297353CC}">
              <c16:uniqueId val="{00000002-74A8-4842-8959-FCAB2891DFBE}"/>
            </c:ext>
          </c:extLst>
        </c:ser>
        <c:ser>
          <c:idx val="3"/>
          <c:order val="3"/>
          <c:tx>
            <c:strRef>
              <c:f>Sheet1!$E$1</c:f>
              <c:strCache>
                <c:ptCount val="1"/>
                <c:pt idx="0">
                  <c:v>Not good</c:v>
                </c:pt>
              </c:strCache>
            </c:strRef>
          </c:tx>
          <c:spPr>
            <a:solidFill>
              <a:schemeClr val="accent4"/>
            </a:solidFill>
            <a:ln>
              <a:noFill/>
            </a:ln>
            <a:effectLst/>
          </c:spPr>
          <c:invertIfNegative val="0"/>
          <c:cat>
            <c:strRef>
              <c:f>Sheet1!$A$2</c:f>
              <c:strCache>
                <c:ptCount val="1"/>
                <c:pt idx="0">
                  <c:v>Overall satisfaction</c:v>
                </c:pt>
              </c:strCache>
            </c:strRef>
          </c:cat>
          <c:val>
            <c:numRef>
              <c:f>Sheet1!$E$2</c:f>
              <c:numCache>
                <c:formatCode>General</c:formatCode>
                <c:ptCount val="1"/>
                <c:pt idx="0">
                  <c:v>0</c:v>
                </c:pt>
              </c:numCache>
            </c:numRef>
          </c:val>
          <c:extLst>
            <c:ext xmlns:c16="http://schemas.microsoft.com/office/drawing/2014/chart" uri="{C3380CC4-5D6E-409C-BE32-E72D297353CC}">
              <c16:uniqueId val="{00000003-74A8-4842-8959-FCAB2891DFBE}"/>
            </c:ext>
          </c:extLst>
        </c:ser>
        <c:ser>
          <c:idx val="4"/>
          <c:order val="4"/>
          <c:tx>
            <c:strRef>
              <c:f>Sheet1!$F$1</c:f>
              <c:strCache>
                <c:ptCount val="1"/>
                <c:pt idx="0">
                  <c:v>Poor</c:v>
                </c:pt>
              </c:strCache>
            </c:strRef>
          </c:tx>
          <c:spPr>
            <a:solidFill>
              <a:schemeClr val="accent5"/>
            </a:solidFill>
            <a:ln>
              <a:noFill/>
            </a:ln>
            <a:effectLst/>
          </c:spPr>
          <c:invertIfNegative val="0"/>
          <c:cat>
            <c:strRef>
              <c:f>Sheet1!$A$2</c:f>
              <c:strCache>
                <c:ptCount val="1"/>
                <c:pt idx="0">
                  <c:v>Overall satisfaction</c:v>
                </c:pt>
              </c:strCache>
            </c:strRef>
          </c:cat>
          <c:val>
            <c:numRef>
              <c:f>Sheet1!$F$2</c:f>
              <c:numCache>
                <c:formatCode>General</c:formatCode>
                <c:ptCount val="1"/>
                <c:pt idx="0">
                  <c:v>0</c:v>
                </c:pt>
              </c:numCache>
            </c:numRef>
          </c:val>
          <c:extLst>
            <c:ext xmlns:c16="http://schemas.microsoft.com/office/drawing/2014/chart" uri="{C3380CC4-5D6E-409C-BE32-E72D297353CC}">
              <c16:uniqueId val="{00000004-74A8-4842-8959-FCAB2891DFBE}"/>
            </c:ext>
          </c:extLst>
        </c:ser>
        <c:dLbls>
          <c:showLegendKey val="0"/>
          <c:showVal val="0"/>
          <c:showCatName val="0"/>
          <c:showSerName val="0"/>
          <c:showPercent val="0"/>
          <c:showBubbleSize val="0"/>
        </c:dLbls>
        <c:gapWidth val="219"/>
        <c:overlap val="-27"/>
        <c:axId val="1157151999"/>
        <c:axId val="1155956127"/>
      </c:barChart>
      <c:catAx>
        <c:axId val="1157151999"/>
        <c:scaling>
          <c:orientation val="minMax"/>
        </c:scaling>
        <c:delete val="1"/>
        <c:axPos val="b"/>
        <c:numFmt formatCode="General" sourceLinked="1"/>
        <c:majorTickMark val="none"/>
        <c:minorTickMark val="none"/>
        <c:tickLblPos val="nextTo"/>
        <c:crossAx val="1155956127"/>
        <c:crosses val="autoZero"/>
        <c:auto val="1"/>
        <c:lblAlgn val="ctr"/>
        <c:lblOffset val="100"/>
        <c:noMultiLvlLbl val="0"/>
      </c:catAx>
      <c:valAx>
        <c:axId val="115595612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1571519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69678774485112"/>
          <c:y val="8.867939810883475E-3"/>
          <c:w val="0.62940673438298211"/>
          <c:h val="0.85932743835684444"/>
        </c:manualLayout>
      </c:layout>
      <c:barChart>
        <c:barDir val="bar"/>
        <c:grouping val="clustered"/>
        <c:varyColors val="0"/>
        <c:ser>
          <c:idx val="1"/>
          <c:order val="0"/>
          <c:tx>
            <c:strRef>
              <c:f>Sheet1!$C$1</c:f>
              <c:strCache>
                <c:ptCount val="1"/>
                <c:pt idx="0">
                  <c:v>Usefulness of Module</c:v>
                </c:pt>
              </c:strCache>
            </c:strRef>
          </c:tx>
          <c:spPr>
            <a:solidFill>
              <a:schemeClr val="accent2"/>
            </a:solidFill>
            <a:ln>
              <a:noFill/>
            </a:ln>
            <a:effectLst/>
          </c:spPr>
          <c:invertIfNegative val="0"/>
          <c:dLbls>
            <c:dLbl>
              <c:idx val="0"/>
              <c:tx>
                <c:rich>
                  <a:bodyPr/>
                  <a:lstStyle/>
                  <a:p>
                    <a:fld id="{E9ED25E7-8FF4-EE4C-A338-A365F456D771}"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0.75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D39-9A49-A81C-D2985DF054BC}"/>
                </c:ext>
              </c:extLst>
            </c:dLbl>
            <c:dLbl>
              <c:idx val="1"/>
              <c:tx>
                <c:rich>
                  <a:bodyPr/>
                  <a:lstStyle/>
                  <a:p>
                    <a:fld id="{2440DBD2-53A9-B948-9B7B-5D2144F84D7B}"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0.80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D39-9A49-A81C-D2985DF054BC}"/>
                </c:ext>
              </c:extLst>
            </c:dLbl>
            <c:dLbl>
              <c:idx val="2"/>
              <c:tx>
                <c:rich>
                  <a:bodyPr/>
                  <a:lstStyle/>
                  <a:p>
                    <a:fld id="{ECA7A44E-29BD-2F49-B92E-CC888AA637D1}"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0.65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D39-9A49-A81C-D2985DF054BC}"/>
                </c:ext>
              </c:extLst>
            </c:dLbl>
            <c:dLbl>
              <c:idx val="3"/>
              <c:tx>
                <c:rich>
                  <a:bodyPr/>
                  <a:lstStyle/>
                  <a:p>
                    <a:fld id="{DBDBCC0B-C2D7-1F4B-A93C-DA032AC1EFB6}"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0.81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D39-9A49-A81C-D2985DF054BC}"/>
                </c:ext>
              </c:extLst>
            </c:dLbl>
            <c:dLbl>
              <c:idx val="4"/>
              <c:tx>
                <c:rich>
                  <a:bodyPr/>
                  <a:lstStyle/>
                  <a:p>
                    <a:fld id="{EB2CC7A2-FB0A-A64E-A53D-203E30FD2754}"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0.79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39-9A49-A81C-D2985DF054BC}"/>
                </c:ext>
              </c:extLst>
            </c:dLbl>
            <c:dLbl>
              <c:idx val="5"/>
              <c:tx>
                <c:rich>
                  <a:bodyPr/>
                  <a:lstStyle/>
                  <a:p>
                    <a:fld id="{2E23FF0F-443F-B543-89BE-DCA4940FFC7B}"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0.86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39-9A49-A81C-D2985DF054BC}"/>
                </c:ext>
              </c:extLst>
            </c:dLbl>
            <c:dLbl>
              <c:idx val="6"/>
              <c:tx>
                <c:rich>
                  <a:bodyPr/>
                  <a:lstStyle/>
                  <a:p>
                    <a:fld id="{584AE6A5-A075-1846-8B52-AE14AB498D9C}" type="VALUE">
                      <a:rPr lang="en-US" smtClean="0"/>
                      <a:pPr/>
                      <a:t>[VALUE]</a:t>
                    </a:fld>
                    <a:r>
                      <a:rPr lang="en-US" dirty="0"/>
                      <a:t> </a:t>
                    </a:r>
                    <a:r>
                      <a:rPr lang="en-US" sz="1400" b="0" i="0" u="none" strike="noStrike" baseline="0" dirty="0">
                        <a:effectLst/>
                      </a:rPr>
                      <a:t>± 0.73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39-9A49-A81C-D2985DF054BC}"/>
                </c:ext>
              </c:extLst>
            </c:dLbl>
            <c:dLbl>
              <c:idx val="7"/>
              <c:tx>
                <c:rich>
                  <a:bodyPr/>
                  <a:lstStyle/>
                  <a:p>
                    <a:fld id="{DA4C9CD5-B099-1B49-9BB1-F3B65F4DBD3E}" type="VALUE">
                      <a:rPr lang="en-US" smtClean="0"/>
                      <a:pPr/>
                      <a:t>[VALUE]</a:t>
                    </a:fld>
                    <a:r>
                      <a:rPr lang="en-US" dirty="0"/>
                      <a:t> </a:t>
                    </a:r>
                    <a:r>
                      <a:rPr lang="en-US" sz="1400" b="0" i="0" u="none" strike="noStrike" baseline="0" dirty="0">
                        <a:effectLst/>
                      </a:rPr>
                      <a:t>± 0.85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39-9A49-A81C-D2985DF054BC}"/>
                </c:ext>
              </c:extLst>
            </c:dLbl>
            <c:spPr>
              <a:solidFill>
                <a:schemeClr val="bg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Alternative Delivery Settings</c:v>
                </c:pt>
                <c:pt idx="1">
                  <c:v>Patient Education</c:v>
                </c:pt>
                <c:pt idx="2">
                  <c:v>Medical Risk Factor Management</c:v>
                </c:pt>
                <c:pt idx="3">
                  <c:v>Mental Health/Psychosocial/Return to Work</c:v>
                </c:pt>
                <c:pt idx="4">
                  <c:v>Tobacco Cessation</c:v>
                </c:pt>
                <c:pt idx="5">
                  <c:v>Exercise Training</c:v>
                </c:pt>
                <c:pt idx="6">
                  <c:v>Diet</c:v>
                </c:pt>
                <c:pt idx="7">
                  <c:v>Patient Assessment</c:v>
                </c:pt>
              </c:strCache>
            </c:strRef>
          </c:cat>
          <c:val>
            <c:numRef>
              <c:f>Sheet1!$C$2:$C$9</c:f>
              <c:numCache>
                <c:formatCode>General</c:formatCode>
                <c:ptCount val="8"/>
                <c:pt idx="0" formatCode="0.00">
                  <c:v>4</c:v>
                </c:pt>
                <c:pt idx="1">
                  <c:v>4.43</c:v>
                </c:pt>
                <c:pt idx="2">
                  <c:v>4.3499999999999996</c:v>
                </c:pt>
                <c:pt idx="3">
                  <c:v>4.3499999999999996</c:v>
                </c:pt>
                <c:pt idx="4">
                  <c:v>4.1900000000000004</c:v>
                </c:pt>
                <c:pt idx="5">
                  <c:v>4.46</c:v>
                </c:pt>
                <c:pt idx="6">
                  <c:v>4.2699999999999996</c:v>
                </c:pt>
                <c:pt idx="7">
                  <c:v>4.3499999999999996</c:v>
                </c:pt>
              </c:numCache>
            </c:numRef>
          </c:val>
          <c:extLst>
            <c:ext xmlns:c16="http://schemas.microsoft.com/office/drawing/2014/chart" uri="{C3380CC4-5D6E-409C-BE32-E72D297353CC}">
              <c16:uniqueId val="{00000001-CE16-B345-91E9-7DBBDFEE599D}"/>
            </c:ext>
          </c:extLst>
        </c:ser>
        <c:ser>
          <c:idx val="0"/>
          <c:order val="1"/>
          <c:tx>
            <c:strRef>
              <c:f>Sheet1!$B$1</c:f>
              <c:strCache>
                <c:ptCount val="1"/>
                <c:pt idx="0">
                  <c:v>Quality of Information</c:v>
                </c:pt>
              </c:strCache>
            </c:strRef>
          </c:tx>
          <c:spPr>
            <a:solidFill>
              <a:schemeClr val="accent1"/>
            </a:solidFill>
            <a:ln>
              <a:noFill/>
            </a:ln>
            <a:effectLst/>
          </c:spPr>
          <c:invertIfNegative val="0"/>
          <c:dLbls>
            <c:dLbl>
              <c:idx val="0"/>
              <c:tx>
                <c:rich>
                  <a:bodyPr/>
                  <a:lstStyle/>
                  <a:p>
                    <a:fld id="{4F098DA3-2397-F649-9A3A-D02A78C37DE3}"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0.50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D39-9A49-A81C-D2985DF054BC}"/>
                </c:ext>
              </c:extLst>
            </c:dLbl>
            <c:dLbl>
              <c:idx val="1"/>
              <c:tx>
                <c:rich>
                  <a:bodyPr/>
                  <a:lstStyle/>
                  <a:p>
                    <a:fld id="{7CF543BC-02B5-4A47-88DF-CC01D3309BA5}"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0.63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D39-9A49-A81C-D2985DF054BC}"/>
                </c:ext>
              </c:extLst>
            </c:dLbl>
            <c:dLbl>
              <c:idx val="2"/>
              <c:tx>
                <c:rich>
                  <a:bodyPr/>
                  <a:lstStyle/>
                  <a:p>
                    <a:fld id="{DF0F1DB7-7102-4F44-B8D2-35BCA107AF61}"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0.60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D39-9A49-A81C-D2985DF054BC}"/>
                </c:ext>
              </c:extLst>
            </c:dLbl>
            <c:dLbl>
              <c:idx val="3"/>
              <c:tx>
                <c:rich>
                  <a:bodyPr/>
                  <a:lstStyle/>
                  <a:p>
                    <a:fld id="{4CE40BE6-C5C6-7643-9F51-4F4EA5939AF1}"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0.72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D39-9A49-A81C-D2985DF054BC}"/>
                </c:ext>
              </c:extLst>
            </c:dLbl>
            <c:dLbl>
              <c:idx val="4"/>
              <c:tx>
                <c:rich>
                  <a:bodyPr/>
                  <a:lstStyle/>
                  <a:p>
                    <a:fld id="{4BFE5033-3785-3844-A6CD-6BF4204A2D29}"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0.65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D39-9A49-A81C-D2985DF054BC}"/>
                </c:ext>
              </c:extLst>
            </c:dLbl>
            <c:dLbl>
              <c:idx val="5"/>
              <c:tx>
                <c:rich>
                  <a:bodyPr/>
                  <a:lstStyle/>
                  <a:p>
                    <a:fld id="{ABA3999B-AC1B-D341-9B40-5B6412E79FC3}"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0.51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D39-9A49-A81C-D2985DF054BC}"/>
                </c:ext>
              </c:extLst>
            </c:dLbl>
            <c:dLbl>
              <c:idx val="6"/>
              <c:tx>
                <c:rich>
                  <a:bodyPr/>
                  <a:lstStyle/>
                  <a:p>
                    <a:fld id="{C2EEC07C-ABA1-B74F-BA9A-9D722F101A92}"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0.56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D39-9A49-A81C-D2985DF054BC}"/>
                </c:ext>
              </c:extLst>
            </c:dLbl>
            <c:dLbl>
              <c:idx val="7"/>
              <c:tx>
                <c:rich>
                  <a:bodyPr/>
                  <a:lstStyle/>
                  <a:p>
                    <a:fld id="{EFD56771-FB71-8748-A491-E53CAC3983CE}" type="VALUE">
                      <a:rPr lang="en-US" smtClean="0"/>
                      <a:pPr/>
                      <a:t>[VALUE]</a:t>
                    </a:fld>
                    <a:r>
                      <a:rPr lang="en-US" sz="1400" b="0" i="0" u="none" strike="noStrike" kern="1200" baseline="0" dirty="0">
                        <a:solidFill>
                          <a:prstClr val="black"/>
                        </a:solidFill>
                      </a:rPr>
                      <a:t> </a:t>
                    </a:r>
                    <a:r>
                      <a:rPr lang="en-US" sz="1400" b="0" i="0" u="none" strike="noStrike" kern="1200" baseline="0" dirty="0">
                        <a:solidFill>
                          <a:prstClr val="black"/>
                        </a:solidFill>
                        <a:effectLst/>
                      </a:rPr>
                      <a:t>± 0.79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D39-9A49-A81C-D2985DF054BC}"/>
                </c:ext>
              </c:extLst>
            </c:dLbl>
            <c:spPr>
              <a:solidFill>
                <a:schemeClr val="bg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Alternative Delivery Settings</c:v>
                </c:pt>
                <c:pt idx="1">
                  <c:v>Patient Education</c:v>
                </c:pt>
                <c:pt idx="2">
                  <c:v>Medical Risk Factor Management</c:v>
                </c:pt>
                <c:pt idx="3">
                  <c:v>Mental Health/Psychosocial/Return to Work</c:v>
                </c:pt>
                <c:pt idx="4">
                  <c:v>Tobacco Cessation</c:v>
                </c:pt>
                <c:pt idx="5">
                  <c:v>Exercise Training</c:v>
                </c:pt>
                <c:pt idx="6">
                  <c:v>Diet</c:v>
                </c:pt>
                <c:pt idx="7">
                  <c:v>Patient Assessment</c:v>
                </c:pt>
              </c:strCache>
            </c:strRef>
          </c:cat>
          <c:val>
            <c:numRef>
              <c:f>Sheet1!$B$2:$B$9</c:f>
              <c:numCache>
                <c:formatCode>General</c:formatCode>
                <c:ptCount val="8"/>
                <c:pt idx="0">
                  <c:v>4.22</c:v>
                </c:pt>
                <c:pt idx="1">
                  <c:v>4.4400000000000004</c:v>
                </c:pt>
                <c:pt idx="2">
                  <c:v>4.49</c:v>
                </c:pt>
                <c:pt idx="3">
                  <c:v>4.46</c:v>
                </c:pt>
                <c:pt idx="4">
                  <c:v>4.3499999999999996</c:v>
                </c:pt>
                <c:pt idx="5">
                  <c:v>4.41</c:v>
                </c:pt>
                <c:pt idx="6">
                  <c:v>4.32</c:v>
                </c:pt>
                <c:pt idx="7">
                  <c:v>4.59</c:v>
                </c:pt>
              </c:numCache>
            </c:numRef>
          </c:val>
          <c:extLst>
            <c:ext xmlns:c16="http://schemas.microsoft.com/office/drawing/2014/chart" uri="{C3380CC4-5D6E-409C-BE32-E72D297353CC}">
              <c16:uniqueId val="{00000000-CE16-B345-91E9-7DBBDFEE599D}"/>
            </c:ext>
          </c:extLst>
        </c:ser>
        <c:dLbls>
          <c:showLegendKey val="0"/>
          <c:showVal val="1"/>
          <c:showCatName val="0"/>
          <c:showSerName val="0"/>
          <c:showPercent val="0"/>
          <c:showBubbleSize val="0"/>
        </c:dLbls>
        <c:gapWidth val="75"/>
        <c:overlap val="-15"/>
        <c:axId val="1249831551"/>
        <c:axId val="1249833183"/>
      </c:barChart>
      <c:catAx>
        <c:axId val="1249831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600" b="0" i="0" u="none" strike="noStrike" kern="1200" baseline="0">
                <a:solidFill>
                  <a:schemeClr val="tx1"/>
                </a:solidFill>
                <a:latin typeface="+mn-lt"/>
                <a:ea typeface="+mn-ea"/>
                <a:cs typeface="+mn-cs"/>
              </a:defRPr>
            </a:pPr>
            <a:endParaRPr lang="en-US"/>
          </a:p>
        </c:txPr>
        <c:crossAx val="1249833183"/>
        <c:crosses val="autoZero"/>
        <c:auto val="1"/>
        <c:lblAlgn val="ctr"/>
        <c:lblOffset val="100"/>
        <c:noMultiLvlLbl val="0"/>
      </c:catAx>
      <c:valAx>
        <c:axId val="1249833183"/>
        <c:scaling>
          <c:orientation val="minMax"/>
          <c:min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49831551"/>
        <c:crosses val="autoZero"/>
        <c:crossBetween val="between"/>
        <c:majorUnit val="1"/>
        <c:minorUnit val="0.5"/>
      </c:valAx>
      <c:spPr>
        <a:noFill/>
        <a:ln w="25400">
          <a:solidFill>
            <a:schemeClr val="bg1">
              <a:lumMod val="85000"/>
              <a:alpha val="0"/>
            </a:schemeClr>
          </a:solidFill>
        </a:ln>
        <a:effectLst/>
      </c:spPr>
    </c:plotArea>
    <c:legend>
      <c:legendPos val="b"/>
      <c:layout>
        <c:manualLayout>
          <c:xMode val="edge"/>
          <c:yMode val="edge"/>
          <c:x val="0.16742593503937009"/>
          <c:y val="0.92192095367260518"/>
          <c:w val="0.67073200545791534"/>
          <c:h val="6.14988277843752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dLbl>
              <c:idx val="0"/>
              <c:tx>
                <c:rich>
                  <a:bodyPr/>
                  <a:lstStyle/>
                  <a:p>
                    <a:fld id="{CE68C771-F5A4-3940-BFC4-47A6CFEEE2A7}"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1DA-324E-8FD4-94A30255E015}"/>
                </c:ext>
              </c:extLst>
            </c:dLbl>
            <c:dLbl>
              <c:idx val="1"/>
              <c:tx>
                <c:rich>
                  <a:bodyPr/>
                  <a:lstStyle/>
                  <a:p>
                    <a:fld id="{F671B013-ECF3-064B-AEEF-0091E4E4E4F5}"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1DA-324E-8FD4-94A30255E0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course fee was acceptable.</c:v>
                </c:pt>
              </c:strCache>
            </c:strRef>
          </c:cat>
          <c:val>
            <c:numRef>
              <c:f>Sheet1!$B$2</c:f>
              <c:numCache>
                <c:formatCode>General</c:formatCode>
                <c:ptCount val="1"/>
                <c:pt idx="0">
                  <c:v>48.6</c:v>
                </c:pt>
              </c:numCache>
            </c:numRef>
          </c:val>
          <c:extLst>
            <c:ext xmlns:c16="http://schemas.microsoft.com/office/drawing/2014/chart" uri="{C3380CC4-5D6E-409C-BE32-E72D297353CC}">
              <c16:uniqueId val="{00000000-91DA-324E-8FD4-94A30255E015}"/>
            </c:ext>
          </c:extLst>
        </c:ser>
        <c:ser>
          <c:idx val="1"/>
          <c:order val="1"/>
          <c:tx>
            <c:strRef>
              <c:f>Sheet1!$C$1</c:f>
              <c:strCache>
                <c:ptCount val="1"/>
                <c:pt idx="0">
                  <c:v>Agree</c:v>
                </c:pt>
              </c:strCache>
            </c:strRef>
          </c:tx>
          <c:spPr>
            <a:solidFill>
              <a:schemeClr val="accent2"/>
            </a:solidFill>
            <a:ln>
              <a:noFill/>
            </a:ln>
            <a:effectLst/>
          </c:spPr>
          <c:invertIfNegative val="0"/>
          <c:dLbls>
            <c:dLbl>
              <c:idx val="0"/>
              <c:tx>
                <c:rich>
                  <a:bodyPr/>
                  <a:lstStyle/>
                  <a:p>
                    <a:fld id="{B8B42B7F-603D-3949-9BD0-ADCB24341054}"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1DA-324E-8FD4-94A30255E015}"/>
                </c:ext>
              </c:extLst>
            </c:dLbl>
            <c:dLbl>
              <c:idx val="1"/>
              <c:tx>
                <c:rich>
                  <a:bodyPr/>
                  <a:lstStyle/>
                  <a:p>
                    <a:fld id="{56AEC2A8-8E6A-B340-A9E7-0F9B7BB1747B}"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1DA-324E-8FD4-94A30255E0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course fee was acceptable.</c:v>
                </c:pt>
              </c:strCache>
            </c:strRef>
          </c:cat>
          <c:val>
            <c:numRef>
              <c:f>Sheet1!$C$2</c:f>
              <c:numCache>
                <c:formatCode>General</c:formatCode>
                <c:ptCount val="1"/>
                <c:pt idx="0">
                  <c:v>40.5</c:v>
                </c:pt>
              </c:numCache>
            </c:numRef>
          </c:val>
          <c:extLst>
            <c:ext xmlns:c16="http://schemas.microsoft.com/office/drawing/2014/chart" uri="{C3380CC4-5D6E-409C-BE32-E72D297353CC}">
              <c16:uniqueId val="{00000001-91DA-324E-8FD4-94A30255E015}"/>
            </c:ext>
          </c:extLst>
        </c:ser>
        <c:ser>
          <c:idx val="2"/>
          <c:order val="2"/>
          <c:tx>
            <c:strRef>
              <c:f>Sheet1!$D$1</c:f>
              <c:strCache>
                <c:ptCount val="1"/>
                <c:pt idx="0">
                  <c:v>Neutral</c:v>
                </c:pt>
              </c:strCache>
            </c:strRef>
          </c:tx>
          <c:spPr>
            <a:solidFill>
              <a:schemeClr val="accent3"/>
            </a:solidFill>
            <a:ln>
              <a:noFill/>
            </a:ln>
            <a:effectLst/>
          </c:spPr>
          <c:invertIfNegative val="0"/>
          <c:dLbls>
            <c:dLbl>
              <c:idx val="0"/>
              <c:tx>
                <c:rich>
                  <a:bodyPr/>
                  <a:lstStyle/>
                  <a:p>
                    <a:fld id="{ED3101E3-5276-4E40-AB15-F408F0CFF190}"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1DA-324E-8FD4-94A30255E015}"/>
                </c:ext>
              </c:extLst>
            </c:dLbl>
            <c:dLbl>
              <c:idx val="1"/>
              <c:tx>
                <c:rich>
                  <a:bodyPr/>
                  <a:lstStyle/>
                  <a:p>
                    <a:fld id="{9F86A763-0671-334C-AFC2-E04E1A37FEF0}"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1DA-324E-8FD4-94A30255E0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course fee was acceptable.</c:v>
                </c:pt>
              </c:strCache>
            </c:strRef>
          </c:cat>
          <c:val>
            <c:numRef>
              <c:f>Sheet1!$D$2</c:f>
              <c:numCache>
                <c:formatCode>General</c:formatCode>
                <c:ptCount val="1"/>
                <c:pt idx="0">
                  <c:v>8.1</c:v>
                </c:pt>
              </c:numCache>
            </c:numRef>
          </c:val>
          <c:extLst>
            <c:ext xmlns:c16="http://schemas.microsoft.com/office/drawing/2014/chart" uri="{C3380CC4-5D6E-409C-BE32-E72D297353CC}">
              <c16:uniqueId val="{00000002-91DA-324E-8FD4-94A30255E015}"/>
            </c:ext>
          </c:extLst>
        </c:ser>
        <c:ser>
          <c:idx val="3"/>
          <c:order val="3"/>
          <c:tx>
            <c:strRef>
              <c:f>Sheet1!$E$1</c:f>
              <c:strCache>
                <c:ptCount val="1"/>
                <c:pt idx="0">
                  <c:v>Disagree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course fee was acceptable.</c:v>
                </c:pt>
              </c:strCache>
            </c:strRef>
          </c:cat>
          <c:val>
            <c:numRef>
              <c:f>Sheet1!$E$2</c:f>
              <c:numCache>
                <c:formatCode>General</c:formatCode>
                <c:ptCount val="1"/>
                <c:pt idx="0">
                  <c:v>0</c:v>
                </c:pt>
              </c:numCache>
            </c:numRef>
          </c:val>
          <c:extLst>
            <c:ext xmlns:c16="http://schemas.microsoft.com/office/drawing/2014/chart" uri="{C3380CC4-5D6E-409C-BE32-E72D297353CC}">
              <c16:uniqueId val="{00000005-91DA-324E-8FD4-94A30255E015}"/>
            </c:ext>
          </c:extLst>
        </c:ser>
        <c:ser>
          <c:idx val="4"/>
          <c:order val="4"/>
          <c:tx>
            <c:strRef>
              <c:f>Sheet1!$F$1</c:f>
              <c:strCache>
                <c:ptCount val="1"/>
                <c:pt idx="0">
                  <c:v>Strongly disagree</c:v>
                </c:pt>
              </c:strCache>
            </c:strRef>
          </c:tx>
          <c:spPr>
            <a:solidFill>
              <a:schemeClr val="accent5"/>
            </a:solidFill>
            <a:ln>
              <a:noFill/>
            </a:ln>
            <a:effectLst/>
          </c:spPr>
          <c:invertIfNegative val="0"/>
          <c:dLbls>
            <c:dLbl>
              <c:idx val="0"/>
              <c:tx>
                <c:rich>
                  <a:bodyPr/>
                  <a:lstStyle/>
                  <a:p>
                    <a:fld id="{7B07EA3A-ED69-434A-8A12-CF2EC2CAF835}"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1DA-324E-8FD4-94A30255E015}"/>
                </c:ext>
              </c:extLst>
            </c:dLbl>
            <c:dLbl>
              <c:idx val="1"/>
              <c:tx>
                <c:rich>
                  <a:bodyPr/>
                  <a:lstStyle/>
                  <a:p>
                    <a:fld id="{66532F7B-9489-FE4A-9499-3C79DEC606DE}"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1DA-324E-8FD4-94A30255E0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course fee was acceptable.</c:v>
                </c:pt>
              </c:strCache>
            </c:strRef>
          </c:cat>
          <c:val>
            <c:numRef>
              <c:f>Sheet1!$F$2</c:f>
              <c:numCache>
                <c:formatCode>General</c:formatCode>
                <c:ptCount val="1"/>
                <c:pt idx="0">
                  <c:v>2.7</c:v>
                </c:pt>
              </c:numCache>
            </c:numRef>
          </c:val>
          <c:extLst>
            <c:ext xmlns:c16="http://schemas.microsoft.com/office/drawing/2014/chart" uri="{C3380CC4-5D6E-409C-BE32-E72D297353CC}">
              <c16:uniqueId val="{00000006-91DA-324E-8FD4-94A30255E015}"/>
            </c:ext>
          </c:extLst>
        </c:ser>
        <c:dLbls>
          <c:dLblPos val="outEnd"/>
          <c:showLegendKey val="0"/>
          <c:showVal val="1"/>
          <c:showCatName val="0"/>
          <c:showSerName val="0"/>
          <c:showPercent val="0"/>
          <c:showBubbleSize val="0"/>
        </c:dLbls>
        <c:gapWidth val="219"/>
        <c:overlap val="-27"/>
        <c:axId val="2123534287"/>
        <c:axId val="2123403663"/>
      </c:barChart>
      <c:catAx>
        <c:axId val="212353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2123403663"/>
        <c:crosses val="autoZero"/>
        <c:auto val="1"/>
        <c:lblAlgn val="ctr"/>
        <c:lblOffset val="100"/>
        <c:noMultiLvlLbl val="0"/>
      </c:catAx>
      <c:valAx>
        <c:axId val="21234036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534287"/>
        <c:crosses val="autoZero"/>
        <c:crossBetween val="between"/>
      </c:val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dLbls>
            <c:dLbl>
              <c:idx val="0"/>
              <c:tx>
                <c:rich>
                  <a:bodyPr/>
                  <a:lstStyle/>
                  <a:p>
                    <a:fld id="{CE68C771-F5A4-3940-BFC4-47A6CFEEE2A7}"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1DA-324E-8FD4-94A30255E015}"/>
                </c:ext>
              </c:extLst>
            </c:dLbl>
            <c:dLbl>
              <c:idx val="1"/>
              <c:tx>
                <c:rich>
                  <a:bodyPr/>
                  <a:lstStyle/>
                  <a:p>
                    <a:fld id="{F671B013-ECF3-064B-AEEF-0091E4E4E4F5}"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1DA-324E-8FD4-94A30255E0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multiple-choice questions were directly relevant and appropriate to the content.</c:v>
                </c:pt>
                <c:pt idx="1">
                  <c:v>The multiple-choice test was fair.</c:v>
                </c:pt>
              </c:strCache>
            </c:strRef>
          </c:cat>
          <c:val>
            <c:numRef>
              <c:f>Sheet1!$B$2:$B$3</c:f>
              <c:numCache>
                <c:formatCode>General</c:formatCode>
                <c:ptCount val="2"/>
                <c:pt idx="0">
                  <c:v>32.4</c:v>
                </c:pt>
                <c:pt idx="1">
                  <c:v>55.6</c:v>
                </c:pt>
              </c:numCache>
            </c:numRef>
          </c:val>
          <c:extLst>
            <c:ext xmlns:c16="http://schemas.microsoft.com/office/drawing/2014/chart" uri="{C3380CC4-5D6E-409C-BE32-E72D297353CC}">
              <c16:uniqueId val="{00000000-91DA-324E-8FD4-94A30255E015}"/>
            </c:ext>
          </c:extLst>
        </c:ser>
        <c:ser>
          <c:idx val="1"/>
          <c:order val="1"/>
          <c:tx>
            <c:strRef>
              <c:f>Sheet1!$C$1</c:f>
              <c:strCache>
                <c:ptCount val="1"/>
                <c:pt idx="0">
                  <c:v>Agree</c:v>
                </c:pt>
              </c:strCache>
            </c:strRef>
          </c:tx>
          <c:spPr>
            <a:solidFill>
              <a:schemeClr val="accent2"/>
            </a:solidFill>
            <a:ln>
              <a:noFill/>
            </a:ln>
            <a:effectLst/>
          </c:spPr>
          <c:invertIfNegative val="0"/>
          <c:dLbls>
            <c:dLbl>
              <c:idx val="0"/>
              <c:tx>
                <c:rich>
                  <a:bodyPr/>
                  <a:lstStyle/>
                  <a:p>
                    <a:fld id="{B8B42B7F-603D-3949-9BD0-ADCB24341054}"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1DA-324E-8FD4-94A30255E015}"/>
                </c:ext>
              </c:extLst>
            </c:dLbl>
            <c:dLbl>
              <c:idx val="1"/>
              <c:tx>
                <c:rich>
                  <a:bodyPr/>
                  <a:lstStyle/>
                  <a:p>
                    <a:fld id="{56AEC2A8-8E6A-B340-A9E7-0F9B7BB1747B}"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1DA-324E-8FD4-94A30255E0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multiple-choice questions were directly relevant and appropriate to the content.</c:v>
                </c:pt>
                <c:pt idx="1">
                  <c:v>The multiple-choice test was fair.</c:v>
                </c:pt>
              </c:strCache>
            </c:strRef>
          </c:cat>
          <c:val>
            <c:numRef>
              <c:f>Sheet1!$C$2:$C$3</c:f>
              <c:numCache>
                <c:formatCode>General</c:formatCode>
                <c:ptCount val="2"/>
                <c:pt idx="0">
                  <c:v>54.1</c:v>
                </c:pt>
                <c:pt idx="1">
                  <c:v>36.1</c:v>
                </c:pt>
              </c:numCache>
            </c:numRef>
          </c:val>
          <c:extLst>
            <c:ext xmlns:c16="http://schemas.microsoft.com/office/drawing/2014/chart" uri="{C3380CC4-5D6E-409C-BE32-E72D297353CC}">
              <c16:uniqueId val="{00000001-91DA-324E-8FD4-94A30255E015}"/>
            </c:ext>
          </c:extLst>
        </c:ser>
        <c:ser>
          <c:idx val="2"/>
          <c:order val="2"/>
          <c:tx>
            <c:strRef>
              <c:f>Sheet1!$D$1</c:f>
              <c:strCache>
                <c:ptCount val="1"/>
                <c:pt idx="0">
                  <c:v>Neutral</c:v>
                </c:pt>
              </c:strCache>
            </c:strRef>
          </c:tx>
          <c:spPr>
            <a:solidFill>
              <a:schemeClr val="accent3"/>
            </a:solidFill>
            <a:ln>
              <a:noFill/>
            </a:ln>
            <a:effectLst/>
          </c:spPr>
          <c:invertIfNegative val="0"/>
          <c:dLbls>
            <c:dLbl>
              <c:idx val="0"/>
              <c:tx>
                <c:rich>
                  <a:bodyPr/>
                  <a:lstStyle/>
                  <a:p>
                    <a:fld id="{ED3101E3-5276-4E40-AB15-F408F0CFF190}"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1DA-324E-8FD4-94A30255E015}"/>
                </c:ext>
              </c:extLst>
            </c:dLbl>
            <c:dLbl>
              <c:idx val="1"/>
              <c:tx>
                <c:rich>
                  <a:bodyPr/>
                  <a:lstStyle/>
                  <a:p>
                    <a:fld id="{9F86A763-0671-334C-AFC2-E04E1A37FEF0}"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1DA-324E-8FD4-94A30255E0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multiple-choice questions were directly relevant and appropriate to the content.</c:v>
                </c:pt>
                <c:pt idx="1">
                  <c:v>The multiple-choice test was fair.</c:v>
                </c:pt>
              </c:strCache>
            </c:strRef>
          </c:cat>
          <c:val>
            <c:numRef>
              <c:f>Sheet1!$D$2:$D$3</c:f>
              <c:numCache>
                <c:formatCode>General</c:formatCode>
                <c:ptCount val="2"/>
                <c:pt idx="0">
                  <c:v>8.1</c:v>
                </c:pt>
                <c:pt idx="1">
                  <c:v>2.8</c:v>
                </c:pt>
              </c:numCache>
            </c:numRef>
          </c:val>
          <c:extLst>
            <c:ext xmlns:c16="http://schemas.microsoft.com/office/drawing/2014/chart" uri="{C3380CC4-5D6E-409C-BE32-E72D297353CC}">
              <c16:uniqueId val="{00000002-91DA-324E-8FD4-94A30255E015}"/>
            </c:ext>
          </c:extLst>
        </c:ser>
        <c:ser>
          <c:idx val="3"/>
          <c:order val="3"/>
          <c:tx>
            <c:strRef>
              <c:f>Sheet1!$E$1</c:f>
              <c:strCache>
                <c:ptCount val="1"/>
                <c:pt idx="0">
                  <c:v>Disagree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multiple-choice questions were directly relevant and appropriate to the content.</c:v>
                </c:pt>
                <c:pt idx="1">
                  <c:v>The multiple-choice test was fair.</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5-91DA-324E-8FD4-94A30255E015}"/>
            </c:ext>
          </c:extLst>
        </c:ser>
        <c:ser>
          <c:idx val="4"/>
          <c:order val="4"/>
          <c:tx>
            <c:strRef>
              <c:f>Sheet1!$F$1</c:f>
              <c:strCache>
                <c:ptCount val="1"/>
                <c:pt idx="0">
                  <c:v>Strongly disagree</c:v>
                </c:pt>
              </c:strCache>
            </c:strRef>
          </c:tx>
          <c:spPr>
            <a:solidFill>
              <a:schemeClr val="accent5"/>
            </a:solidFill>
            <a:ln>
              <a:noFill/>
            </a:ln>
            <a:effectLst/>
          </c:spPr>
          <c:invertIfNegative val="0"/>
          <c:dLbls>
            <c:dLbl>
              <c:idx val="0"/>
              <c:tx>
                <c:rich>
                  <a:bodyPr/>
                  <a:lstStyle/>
                  <a:p>
                    <a:fld id="{7B07EA3A-ED69-434A-8A12-CF2EC2CAF835}"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1DA-324E-8FD4-94A30255E015}"/>
                </c:ext>
              </c:extLst>
            </c:dLbl>
            <c:dLbl>
              <c:idx val="1"/>
              <c:tx>
                <c:rich>
                  <a:bodyPr/>
                  <a:lstStyle/>
                  <a:p>
                    <a:fld id="{66532F7B-9489-FE4A-9499-3C79DEC606DE}" type="VALUE">
                      <a:rPr lang="en-US" smtClean="0"/>
                      <a:pPr/>
                      <a:t>[VALUE]</a:t>
                    </a:fld>
                    <a:r>
                      <a:rPr lang="en-US"/>
                      <a:t>%</a:t>
                    </a:r>
                  </a:p>
                </c:rich>
              </c:tx>
              <c:dLblPos val="outEnd"/>
              <c:showLegendKey val="1"/>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1DA-324E-8FD4-94A30255E0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multiple-choice questions were directly relevant and appropriate to the content.</c:v>
                </c:pt>
                <c:pt idx="1">
                  <c:v>The multiple-choice test was fair.</c:v>
                </c:pt>
              </c:strCache>
            </c:strRef>
          </c:cat>
          <c:val>
            <c:numRef>
              <c:f>Sheet1!$F$2:$F$3</c:f>
              <c:numCache>
                <c:formatCode>General</c:formatCode>
                <c:ptCount val="2"/>
                <c:pt idx="0">
                  <c:v>5.4</c:v>
                </c:pt>
                <c:pt idx="1">
                  <c:v>5.6</c:v>
                </c:pt>
              </c:numCache>
            </c:numRef>
          </c:val>
          <c:extLst>
            <c:ext xmlns:c16="http://schemas.microsoft.com/office/drawing/2014/chart" uri="{C3380CC4-5D6E-409C-BE32-E72D297353CC}">
              <c16:uniqueId val="{00000006-91DA-324E-8FD4-94A30255E015}"/>
            </c:ext>
          </c:extLst>
        </c:ser>
        <c:dLbls>
          <c:dLblPos val="outEnd"/>
          <c:showLegendKey val="0"/>
          <c:showVal val="1"/>
          <c:showCatName val="0"/>
          <c:showSerName val="0"/>
          <c:showPercent val="0"/>
          <c:showBubbleSize val="0"/>
        </c:dLbls>
        <c:gapWidth val="219"/>
        <c:overlap val="-27"/>
        <c:axId val="2123534287"/>
        <c:axId val="2123403663"/>
      </c:barChart>
      <c:catAx>
        <c:axId val="212353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123403663"/>
        <c:crosses val="autoZero"/>
        <c:auto val="1"/>
        <c:lblAlgn val="ctr"/>
        <c:lblOffset val="100"/>
        <c:noMultiLvlLbl val="0"/>
      </c:catAx>
      <c:valAx>
        <c:axId val="21234036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534287"/>
        <c:crosses val="autoZero"/>
        <c:crossBetween val="between"/>
      </c:val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Country of Residence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F0-5E4D-9CEE-005204087A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8A6E-1A43-8EF4-985A796C7CEA}"/>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8-8A6E-1A43-8EF4-985A796C7C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6E-1A43-8EF4-985A796C7C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8A6E-1A43-8EF4-985A796C7C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5-8A6E-1A43-8EF4-985A796C7CE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A-8A6E-1A43-8EF4-985A796C7CEA}"/>
              </c:ext>
            </c:extLst>
          </c:dPt>
          <c:dLbls>
            <c:dLbl>
              <c:idx val="2"/>
              <c:layout>
                <c:manualLayout>
                  <c:x val="-0.16207516433135394"/>
                  <c:y val="1.218860296590518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8A6E-1A43-8EF4-985A796C7CEA}"/>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Australia</c:v>
                </c:pt>
                <c:pt idx="1">
                  <c:v>Brazil</c:v>
                </c:pt>
                <c:pt idx="2">
                  <c:v>India</c:v>
                </c:pt>
                <c:pt idx="3">
                  <c:v>Iran</c:v>
                </c:pt>
                <c:pt idx="4">
                  <c:v>Malaysia</c:v>
                </c:pt>
                <c:pt idx="5">
                  <c:v>Qatar</c:v>
                </c:pt>
                <c:pt idx="6">
                  <c:v>United Arab Emirates</c:v>
                </c:pt>
              </c:strCache>
            </c:strRef>
          </c:cat>
          <c:val>
            <c:numRef>
              <c:f>Sheet1!$B$2:$B$8</c:f>
              <c:numCache>
                <c:formatCode>General</c:formatCode>
                <c:ptCount val="7"/>
                <c:pt idx="0">
                  <c:v>3</c:v>
                </c:pt>
                <c:pt idx="1">
                  <c:v>1</c:v>
                </c:pt>
                <c:pt idx="2">
                  <c:v>8</c:v>
                </c:pt>
                <c:pt idx="3">
                  <c:v>1</c:v>
                </c:pt>
                <c:pt idx="4">
                  <c:v>1</c:v>
                </c:pt>
                <c:pt idx="5">
                  <c:v>1</c:v>
                </c:pt>
                <c:pt idx="6">
                  <c:v>1</c:v>
                </c:pt>
              </c:numCache>
            </c:numRef>
          </c:val>
          <c:extLst>
            <c:ext xmlns:c16="http://schemas.microsoft.com/office/drawing/2014/chart" uri="{C3380CC4-5D6E-409C-BE32-E72D297353CC}">
              <c16:uniqueId val="{00000000-8A6E-1A43-8EF4-985A796C7CEA}"/>
            </c:ext>
          </c:extLst>
        </c:ser>
        <c:dLbls>
          <c:showLegendKey val="0"/>
          <c:showVal val="0"/>
          <c:showCatName val="1"/>
          <c:showSerName val="0"/>
          <c:showPercent val="1"/>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0.00417</cdr:x>
      <cdr:y>0.9506</cdr:y>
    </cdr:from>
    <cdr:to>
      <cdr:x>0.01985</cdr:x>
      <cdr:y>1</cdr:y>
    </cdr:to>
    <cdr:sp macro="" textlink="">
      <cdr:nvSpPr>
        <cdr:cNvPr id="4" name="TextBox 1">
          <a:extLst xmlns:a="http://schemas.openxmlformats.org/drawingml/2006/main">
            <a:ext uri="{FF2B5EF4-FFF2-40B4-BE49-F238E27FC236}">
              <a16:creationId xmlns:a16="http://schemas.microsoft.com/office/drawing/2014/main" id="{60AC4D23-58F7-E14D-A5D1-270BEAD3EB9F}"/>
            </a:ext>
          </a:extLst>
        </cdr:cNvPr>
        <cdr:cNvSpPr txBox="1"/>
      </cdr:nvSpPr>
      <cdr:spPr>
        <a:xfrm xmlns:a="http://schemas.openxmlformats.org/drawingml/2006/main">
          <a:off x="49124" y="5922722"/>
          <a:ext cx="18473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0.39645</cdr:x>
      <cdr:y>0.03401</cdr:y>
    </cdr:from>
    <cdr:to>
      <cdr:x>0.44088</cdr:x>
      <cdr:y>0.1477</cdr:y>
    </cdr:to>
    <cdr:cxnSp macro="">
      <cdr:nvCxnSpPr>
        <cdr:cNvPr id="3" name="Elbow Connector 2">
          <a:extLst xmlns:a="http://schemas.openxmlformats.org/drawingml/2006/main">
            <a:ext uri="{FF2B5EF4-FFF2-40B4-BE49-F238E27FC236}">
              <a16:creationId xmlns:a16="http://schemas.microsoft.com/office/drawing/2014/main" id="{A2ED9668-ECAB-7C4C-AB6E-2C40D8E64B23}"/>
            </a:ext>
          </a:extLst>
        </cdr:cNvPr>
        <cdr:cNvCxnSpPr/>
      </cdr:nvCxnSpPr>
      <cdr:spPr>
        <a:xfrm xmlns:a="http://schemas.openxmlformats.org/drawingml/2006/main" rot="16200000" flipH="1">
          <a:off x="2828736" y="334157"/>
          <a:ext cx="626786" cy="333488"/>
        </a:xfrm>
        <a:prstGeom xmlns:a="http://schemas.openxmlformats.org/drawingml/2006/main" prst="bentConnector3">
          <a:avLst>
            <a:gd name="adj1" fmla="val 15674"/>
          </a:avLst>
        </a:prstGeom>
        <a:ln xmlns:a="http://schemas.openxmlformats.org/drawingml/2006/main" w="38100">
          <a:solidFill>
            <a:srgbClr val="40404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CE03A-EA8F-F74B-A44E-78C893F3D2DE}"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40D96-0E58-5B4B-9736-3D654FA73D4B}" type="slidenum">
              <a:rPr lang="en-US" smtClean="0"/>
              <a:t>‹#›</a:t>
            </a:fld>
            <a:endParaRPr lang="en-US"/>
          </a:p>
        </p:txBody>
      </p:sp>
    </p:spTree>
    <p:extLst>
      <p:ext uri="{BB962C8B-B14F-4D97-AF65-F5344CB8AC3E}">
        <p14:creationId xmlns:p14="http://schemas.microsoft.com/office/powerpoint/2010/main" val="78763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August 7, 2020</a:t>
            </a:r>
          </a:p>
        </p:txBody>
      </p:sp>
      <p:sp>
        <p:nvSpPr>
          <p:cNvPr id="4" name="Slide Number Placeholder 3"/>
          <p:cNvSpPr>
            <a:spLocks noGrp="1"/>
          </p:cNvSpPr>
          <p:nvPr>
            <p:ph type="sldNum" sz="quarter" idx="5"/>
          </p:nvPr>
        </p:nvSpPr>
        <p:spPr/>
        <p:txBody>
          <a:bodyPr/>
          <a:lstStyle/>
          <a:p>
            <a:fld id="{75E40D96-0E58-5B4B-9736-3D654FA73D4B}" type="slidenum">
              <a:rPr lang="en-US" smtClean="0"/>
              <a:t>3</a:t>
            </a:fld>
            <a:endParaRPr lang="en-US"/>
          </a:p>
        </p:txBody>
      </p:sp>
    </p:spTree>
    <p:extLst>
      <p:ext uri="{BB962C8B-B14F-4D97-AF65-F5344CB8AC3E}">
        <p14:creationId xmlns:p14="http://schemas.microsoft.com/office/powerpoint/2010/main" val="235934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40D96-0E58-5B4B-9736-3D654FA73D4B}" type="slidenum">
              <a:rPr lang="en-US" smtClean="0"/>
              <a:t>7</a:t>
            </a:fld>
            <a:endParaRPr lang="en-US"/>
          </a:p>
        </p:txBody>
      </p:sp>
    </p:spTree>
    <p:extLst>
      <p:ext uri="{BB962C8B-B14F-4D97-AF65-F5344CB8AC3E}">
        <p14:creationId xmlns:p14="http://schemas.microsoft.com/office/powerpoint/2010/main" val="321486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E40D96-0E58-5B4B-9736-3D654FA73D4B}" type="slidenum">
              <a:rPr lang="en-US" smtClean="0"/>
              <a:t>8</a:t>
            </a:fld>
            <a:endParaRPr lang="en-US"/>
          </a:p>
        </p:txBody>
      </p:sp>
    </p:spTree>
    <p:extLst>
      <p:ext uri="{BB962C8B-B14F-4D97-AF65-F5344CB8AC3E}">
        <p14:creationId xmlns:p14="http://schemas.microsoft.com/office/powerpoint/2010/main" val="83387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24F0-DA80-834D-866C-C3FDE3A23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B3CC7A-DAEC-B949-A4C6-C1021B74A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9EC57-DFE3-3847-BE0D-4EE29D2AF0C6}"/>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5" name="Footer Placeholder 4">
            <a:extLst>
              <a:ext uri="{FF2B5EF4-FFF2-40B4-BE49-F238E27FC236}">
                <a16:creationId xmlns:a16="http://schemas.microsoft.com/office/drawing/2014/main" id="{FE0DCF53-0D21-7D4B-84F4-7C3DE971C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68646-3383-8F4E-9C6B-642C4017DE04}"/>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371263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F349-3EDE-8A43-9398-324A1FFFD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27AA0E-A685-4F47-8572-DF3571CFE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48962-EFC8-7141-9D5F-E0A2686DF7C0}"/>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5" name="Footer Placeholder 4">
            <a:extLst>
              <a:ext uri="{FF2B5EF4-FFF2-40B4-BE49-F238E27FC236}">
                <a16:creationId xmlns:a16="http://schemas.microsoft.com/office/drawing/2014/main" id="{F215C9AD-25A1-C648-AB49-EDB601690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8554E-6265-A046-9609-F1CFB2CA244C}"/>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7696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08C09-4C15-7A45-B38B-B264ACE0E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15B1F8-9EE7-7049-88CE-D516E2643D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15BCA-BB32-444F-B44C-0ACB61F29404}"/>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5" name="Footer Placeholder 4">
            <a:extLst>
              <a:ext uri="{FF2B5EF4-FFF2-40B4-BE49-F238E27FC236}">
                <a16:creationId xmlns:a16="http://schemas.microsoft.com/office/drawing/2014/main" id="{210518C1-0C33-7346-95D5-75025F918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2415E-32AF-5E4C-BB32-1CB013996A67}"/>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207801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525A-9997-ED43-9B1A-29C68775A3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313EB-D347-A54C-BFE2-8D5696553C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58A9E-7010-2940-8C99-16F15889577D}"/>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5" name="Footer Placeholder 4">
            <a:extLst>
              <a:ext uri="{FF2B5EF4-FFF2-40B4-BE49-F238E27FC236}">
                <a16:creationId xmlns:a16="http://schemas.microsoft.com/office/drawing/2014/main" id="{A4317B7B-95F0-4942-AB22-7CD2983AC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951E5-BC8C-E34A-A280-24D88B8DE115}"/>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351208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0E83-552E-B348-9622-E01B62C98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8FE774-953D-1D4F-9B02-11C68D273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1863B-1ADA-2349-9551-18AEDEE7DBE9}"/>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5" name="Footer Placeholder 4">
            <a:extLst>
              <a:ext uri="{FF2B5EF4-FFF2-40B4-BE49-F238E27FC236}">
                <a16:creationId xmlns:a16="http://schemas.microsoft.com/office/drawing/2014/main" id="{F99C2F8F-F93A-3E46-A271-224CFC7E0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849D7-AF51-3746-977D-93358B29F726}"/>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104762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E7B7-05A7-C94F-B37E-F4B6E0A0B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2570A-D98A-FF41-894D-AE0E1EAA16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1C211-5E10-994F-826C-A50BC2779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D91AF-3A96-E94C-9BCF-05B804FAD928}"/>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6" name="Footer Placeholder 5">
            <a:extLst>
              <a:ext uri="{FF2B5EF4-FFF2-40B4-BE49-F238E27FC236}">
                <a16:creationId xmlns:a16="http://schemas.microsoft.com/office/drawing/2014/main" id="{6AED1BD6-1081-8A46-AAA0-CB3938DEC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D8F66-F1B5-194E-89CE-0882E5A7DFC6}"/>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43140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B18F-5209-1046-862A-86521D1212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18A12-A44A-664F-AE47-0818FA6EC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ECD9A5-A976-1043-BD90-AC9C2FA5F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F6605A-43A5-B447-9CF7-F7D5FD2C3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E0353-9734-A441-ACC5-C410F14EA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A5F1D6-CFCA-CE47-A732-19D310D190C1}"/>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8" name="Footer Placeholder 7">
            <a:extLst>
              <a:ext uri="{FF2B5EF4-FFF2-40B4-BE49-F238E27FC236}">
                <a16:creationId xmlns:a16="http://schemas.microsoft.com/office/drawing/2014/main" id="{F8A21118-0E4A-6342-82DE-7D94B31193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0349B5-3D74-4347-BD89-B4AC0B4850B2}"/>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169041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CA33-8911-F943-AFA9-0F21854F4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484B76-38B6-A84F-BD5A-F0B491B3CB59}"/>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4" name="Footer Placeholder 3">
            <a:extLst>
              <a:ext uri="{FF2B5EF4-FFF2-40B4-BE49-F238E27FC236}">
                <a16:creationId xmlns:a16="http://schemas.microsoft.com/office/drawing/2014/main" id="{2977214D-8E3A-1441-826C-C91833A18D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6D96B5-83CE-EB43-A7F2-DEC6DFF222D4}"/>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126927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5B582-3501-EB48-9230-D1BBC459E3E5}"/>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3" name="Footer Placeholder 2">
            <a:extLst>
              <a:ext uri="{FF2B5EF4-FFF2-40B4-BE49-F238E27FC236}">
                <a16:creationId xmlns:a16="http://schemas.microsoft.com/office/drawing/2014/main" id="{5AC10977-EA51-B546-9245-05D377974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BFC45-9E37-2E4C-9C32-69AFD3D6862A}"/>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69385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B81F-674F-3D4C-808E-5050D6651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AC061-2477-BC40-9B9D-2DB5FA642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F1F410-AF7C-3B49-A8CE-747889A45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386C4-903B-1045-A939-140A7ABF4BF1}"/>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6" name="Footer Placeholder 5">
            <a:extLst>
              <a:ext uri="{FF2B5EF4-FFF2-40B4-BE49-F238E27FC236}">
                <a16:creationId xmlns:a16="http://schemas.microsoft.com/office/drawing/2014/main" id="{D4E39242-0E62-6044-9222-F18324312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4E7B26-5D0E-974B-AF82-44DBB3E550AA}"/>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241779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4713-9D67-EE4B-A624-13EFB424D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7C730-BFAD-7549-8A2A-4FD76C66F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44A25-ACCB-4D4E-B67E-80C811057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0B1D4-5A54-3D42-8CD4-31711D32CD1A}"/>
              </a:ext>
            </a:extLst>
          </p:cNvPr>
          <p:cNvSpPr>
            <a:spLocks noGrp="1"/>
          </p:cNvSpPr>
          <p:nvPr>
            <p:ph type="dt" sz="half" idx="10"/>
          </p:nvPr>
        </p:nvSpPr>
        <p:spPr/>
        <p:txBody>
          <a:bodyPr/>
          <a:lstStyle/>
          <a:p>
            <a:fld id="{E79988D0-51C0-634C-AD6D-861B55676409}" type="datetimeFigureOut">
              <a:rPr lang="en-US" smtClean="0"/>
              <a:t>9/25/2020</a:t>
            </a:fld>
            <a:endParaRPr lang="en-US"/>
          </a:p>
        </p:txBody>
      </p:sp>
      <p:sp>
        <p:nvSpPr>
          <p:cNvPr id="6" name="Footer Placeholder 5">
            <a:extLst>
              <a:ext uri="{FF2B5EF4-FFF2-40B4-BE49-F238E27FC236}">
                <a16:creationId xmlns:a16="http://schemas.microsoft.com/office/drawing/2014/main" id="{DA41986A-173E-3844-BF9C-A4BA4DBBB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A8166-2F67-E34D-807D-CD53AE5205A7}"/>
              </a:ext>
            </a:extLst>
          </p:cNvPr>
          <p:cNvSpPr>
            <a:spLocks noGrp="1"/>
          </p:cNvSpPr>
          <p:nvPr>
            <p:ph type="sldNum" sz="quarter" idx="12"/>
          </p:nvPr>
        </p:nvSpPr>
        <p:spPr/>
        <p:txBody>
          <a:bodyPr/>
          <a:lstStyle/>
          <a:p>
            <a:fld id="{43DD043E-74C2-2B4F-954B-355B0289D6D5}" type="slidenum">
              <a:rPr lang="en-US" smtClean="0"/>
              <a:t>‹#›</a:t>
            </a:fld>
            <a:endParaRPr lang="en-US"/>
          </a:p>
        </p:txBody>
      </p:sp>
    </p:spTree>
    <p:extLst>
      <p:ext uri="{BB962C8B-B14F-4D97-AF65-F5344CB8AC3E}">
        <p14:creationId xmlns:p14="http://schemas.microsoft.com/office/powerpoint/2010/main" val="336871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511AE-4F4D-3B4A-96F9-DDC89049E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F09B8-57AA-0449-8B49-43AC7DCB5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D3C31-84BA-0946-99E1-D5CAC02DC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988D0-51C0-634C-AD6D-861B55676409}" type="datetimeFigureOut">
              <a:rPr lang="en-US" smtClean="0"/>
              <a:t>9/25/2020</a:t>
            </a:fld>
            <a:endParaRPr lang="en-US"/>
          </a:p>
        </p:txBody>
      </p:sp>
      <p:sp>
        <p:nvSpPr>
          <p:cNvPr id="5" name="Footer Placeholder 4">
            <a:extLst>
              <a:ext uri="{FF2B5EF4-FFF2-40B4-BE49-F238E27FC236}">
                <a16:creationId xmlns:a16="http://schemas.microsoft.com/office/drawing/2014/main" id="{653A7804-933C-414F-86C0-5C84A2026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41990-9315-2448-862C-29C3DB845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D043E-74C2-2B4F-954B-355B0289D6D5}" type="slidenum">
              <a:rPr lang="en-US" smtClean="0"/>
              <a:t>‹#›</a:t>
            </a:fld>
            <a:endParaRPr lang="en-US"/>
          </a:p>
        </p:txBody>
      </p:sp>
    </p:spTree>
    <p:extLst>
      <p:ext uri="{BB962C8B-B14F-4D97-AF65-F5344CB8AC3E}">
        <p14:creationId xmlns:p14="http://schemas.microsoft.com/office/powerpoint/2010/main" val="351654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F7A-291B-B449-8152-147E8180429B}"/>
              </a:ext>
            </a:extLst>
          </p:cNvPr>
          <p:cNvSpPr>
            <a:spLocks noGrp="1"/>
          </p:cNvSpPr>
          <p:nvPr>
            <p:ph type="ctrTitle"/>
          </p:nvPr>
        </p:nvSpPr>
        <p:spPr>
          <a:xfrm>
            <a:off x="1524000" y="2838001"/>
            <a:ext cx="9144000" cy="1181998"/>
          </a:xfrm>
        </p:spPr>
        <p:txBody>
          <a:bodyPr>
            <a:normAutofit/>
          </a:bodyPr>
          <a:lstStyle/>
          <a:p>
            <a:r>
              <a:rPr lang="en-US" sz="6600" b="1" dirty="0"/>
              <a:t>CRFC Evaluation Results</a:t>
            </a:r>
          </a:p>
        </p:txBody>
      </p:sp>
      <p:sp>
        <p:nvSpPr>
          <p:cNvPr id="3" name="Subtitle 2">
            <a:extLst>
              <a:ext uri="{FF2B5EF4-FFF2-40B4-BE49-F238E27FC236}">
                <a16:creationId xmlns:a16="http://schemas.microsoft.com/office/drawing/2014/main" id="{9995CCE6-CE25-774A-8E35-94EDF340A8BF}"/>
              </a:ext>
            </a:extLst>
          </p:cNvPr>
          <p:cNvSpPr>
            <a:spLocks noGrp="1"/>
          </p:cNvSpPr>
          <p:nvPr>
            <p:ph type="subTitle" idx="1"/>
          </p:nvPr>
        </p:nvSpPr>
        <p:spPr>
          <a:xfrm>
            <a:off x="1523999" y="4339956"/>
            <a:ext cx="9144000" cy="1655762"/>
          </a:xfrm>
        </p:spPr>
        <p:txBody>
          <a:bodyPr>
            <a:noAutofit/>
          </a:bodyPr>
          <a:lstStyle/>
          <a:p>
            <a:r>
              <a:rPr lang="en-US" sz="3200" dirty="0"/>
              <a:t>Fiorella A. Heald, Sherry L. Grace, Abraham S. Babu</a:t>
            </a:r>
          </a:p>
          <a:p>
            <a:r>
              <a:rPr lang="en-US" sz="3200" dirty="0"/>
              <a:t>On behalf of Subject Matters Experts</a:t>
            </a:r>
          </a:p>
        </p:txBody>
      </p:sp>
      <p:pic>
        <p:nvPicPr>
          <p:cNvPr id="5" name="Picture 4" descr="A picture containing food, game, drawing, device&#10;&#10;Description automatically generated">
            <a:extLst>
              <a:ext uri="{FF2B5EF4-FFF2-40B4-BE49-F238E27FC236}">
                <a16:creationId xmlns:a16="http://schemas.microsoft.com/office/drawing/2014/main" id="{1CF293E4-0819-5347-B4EE-43A182C92889}"/>
              </a:ext>
            </a:extLst>
          </p:cNvPr>
          <p:cNvPicPr>
            <a:picLocks noChangeAspect="1"/>
          </p:cNvPicPr>
          <p:nvPr/>
        </p:nvPicPr>
        <p:blipFill>
          <a:blip r:embed="rId2"/>
          <a:stretch>
            <a:fillRect/>
          </a:stretch>
        </p:blipFill>
        <p:spPr>
          <a:xfrm>
            <a:off x="3581276" y="695827"/>
            <a:ext cx="5029447" cy="1822217"/>
          </a:xfrm>
          <a:prstGeom prst="rect">
            <a:avLst/>
          </a:prstGeom>
        </p:spPr>
      </p:pic>
    </p:spTree>
    <p:extLst>
      <p:ext uri="{BB962C8B-B14F-4D97-AF65-F5344CB8AC3E}">
        <p14:creationId xmlns:p14="http://schemas.microsoft.com/office/powerpoint/2010/main" val="48528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7800-C012-47B5-8DED-0E1C9A24596D}"/>
              </a:ext>
            </a:extLst>
          </p:cNvPr>
          <p:cNvSpPr>
            <a:spLocks noGrp="1"/>
          </p:cNvSpPr>
          <p:nvPr>
            <p:ph type="title"/>
          </p:nvPr>
        </p:nvSpPr>
        <p:spPr/>
        <p:txBody>
          <a:bodyPr/>
          <a:lstStyle/>
          <a:p>
            <a:r>
              <a:rPr lang="en-CA" b="1" dirty="0"/>
              <a:t>Was the Course Fee Acceptable?</a:t>
            </a:r>
          </a:p>
        </p:txBody>
      </p:sp>
      <p:graphicFrame>
        <p:nvGraphicFramePr>
          <p:cNvPr id="4" name="Content Placeholder 3">
            <a:extLst>
              <a:ext uri="{FF2B5EF4-FFF2-40B4-BE49-F238E27FC236}">
                <a16:creationId xmlns:a16="http://schemas.microsoft.com/office/drawing/2014/main" id="{D349DAD1-C902-8F48-B828-131AAC5EB6E1}"/>
              </a:ext>
            </a:extLst>
          </p:cNvPr>
          <p:cNvGraphicFramePr>
            <a:graphicFrameLocks noGrp="1"/>
          </p:cNvGraphicFramePr>
          <p:nvPr>
            <p:ph idx="1"/>
            <p:extLst>
              <p:ext uri="{D42A27DB-BD31-4B8C-83A1-F6EECF244321}">
                <p14:modId xmlns:p14="http://schemas.microsoft.com/office/powerpoint/2010/main" val="19373728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470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7800-C012-47B5-8DED-0E1C9A24596D}"/>
              </a:ext>
            </a:extLst>
          </p:cNvPr>
          <p:cNvSpPr>
            <a:spLocks noGrp="1"/>
          </p:cNvSpPr>
          <p:nvPr>
            <p:ph type="title"/>
          </p:nvPr>
        </p:nvSpPr>
        <p:spPr/>
        <p:txBody>
          <a:bodyPr/>
          <a:lstStyle/>
          <a:p>
            <a:r>
              <a:rPr lang="en-CA" b="1" dirty="0"/>
              <a:t>About the Exam</a:t>
            </a:r>
          </a:p>
        </p:txBody>
      </p:sp>
      <p:graphicFrame>
        <p:nvGraphicFramePr>
          <p:cNvPr id="4" name="Content Placeholder 3">
            <a:extLst>
              <a:ext uri="{FF2B5EF4-FFF2-40B4-BE49-F238E27FC236}">
                <a16:creationId xmlns:a16="http://schemas.microsoft.com/office/drawing/2014/main" id="{D349DAD1-C902-8F48-B828-131AAC5EB6E1}"/>
              </a:ext>
            </a:extLst>
          </p:cNvPr>
          <p:cNvGraphicFramePr>
            <a:graphicFrameLocks noGrp="1"/>
          </p:cNvGraphicFramePr>
          <p:nvPr>
            <p:ph idx="1"/>
            <p:extLst>
              <p:ext uri="{D42A27DB-BD31-4B8C-83A1-F6EECF244321}">
                <p14:modId xmlns:p14="http://schemas.microsoft.com/office/powerpoint/2010/main" val="4116014955"/>
              </p:ext>
            </p:extLst>
          </p:nvPr>
        </p:nvGraphicFramePr>
        <p:xfrm>
          <a:off x="838200" y="1466603"/>
          <a:ext cx="10515600" cy="471036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DF0EC253-3E24-2F47-ABFA-3E8AF22AFA73}"/>
              </a:ext>
            </a:extLst>
          </p:cNvPr>
          <p:cNvCxnSpPr>
            <a:cxnSpLocks/>
          </p:cNvCxnSpPr>
          <p:nvPr/>
        </p:nvCxnSpPr>
        <p:spPr>
          <a:xfrm>
            <a:off x="6340980" y="1982624"/>
            <a:ext cx="0" cy="300673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24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CBC4-12C8-744D-98F2-7131F58EF025}"/>
              </a:ext>
            </a:extLst>
          </p:cNvPr>
          <p:cNvSpPr>
            <a:spLocks noGrp="1"/>
          </p:cNvSpPr>
          <p:nvPr>
            <p:ph type="title"/>
          </p:nvPr>
        </p:nvSpPr>
        <p:spPr/>
        <p:txBody>
          <a:bodyPr/>
          <a:lstStyle/>
          <a:p>
            <a:r>
              <a:rPr lang="en-US" b="1" dirty="0"/>
              <a:t>Positive Impact</a:t>
            </a:r>
          </a:p>
        </p:txBody>
      </p:sp>
      <p:sp>
        <p:nvSpPr>
          <p:cNvPr id="3" name="Content Placeholder 2">
            <a:extLst>
              <a:ext uri="{FF2B5EF4-FFF2-40B4-BE49-F238E27FC236}">
                <a16:creationId xmlns:a16="http://schemas.microsoft.com/office/drawing/2014/main" id="{3FF061E9-18FE-2543-8EC5-5E6298DFFF4F}"/>
              </a:ext>
            </a:extLst>
          </p:cNvPr>
          <p:cNvSpPr>
            <a:spLocks noGrp="1"/>
          </p:cNvSpPr>
          <p:nvPr>
            <p:ph idx="1"/>
          </p:nvPr>
        </p:nvSpPr>
        <p:spPr/>
        <p:txBody>
          <a:bodyPr>
            <a:normAutofit/>
          </a:bodyPr>
          <a:lstStyle/>
          <a:p>
            <a:pPr>
              <a:spcAft>
                <a:spcPts val="600"/>
              </a:spcAft>
            </a:pPr>
            <a:r>
              <a:rPr lang="en-US" sz="3200" dirty="0"/>
              <a:t>Learners rated 4.30 ± 0.66 (out of 5) that they would recommend CRFC to others.</a:t>
            </a:r>
          </a:p>
          <a:p>
            <a:pPr>
              <a:spcAft>
                <a:spcPts val="600"/>
              </a:spcAft>
            </a:pPr>
            <a:r>
              <a:rPr lang="en-US" sz="3200" dirty="0"/>
              <a:t>Learners rated 4.38 ± 0.89 (out of 5) that the information provided will contribute to their work and/or the care of their patients.</a:t>
            </a:r>
          </a:p>
          <a:p>
            <a:pPr>
              <a:spcAft>
                <a:spcPts val="600"/>
              </a:spcAft>
            </a:pPr>
            <a:r>
              <a:rPr lang="en-US" sz="3200" dirty="0"/>
              <a:t>29 (78.4%) have used the information from the modules in their practice.</a:t>
            </a:r>
          </a:p>
        </p:txBody>
      </p:sp>
    </p:spTree>
    <p:extLst>
      <p:ext uri="{BB962C8B-B14F-4D97-AF65-F5344CB8AC3E}">
        <p14:creationId xmlns:p14="http://schemas.microsoft.com/office/powerpoint/2010/main" val="118648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CBC4-12C8-744D-98F2-7131F58EF025}"/>
              </a:ext>
            </a:extLst>
          </p:cNvPr>
          <p:cNvSpPr>
            <a:spLocks noGrp="1"/>
          </p:cNvSpPr>
          <p:nvPr>
            <p:ph type="title"/>
          </p:nvPr>
        </p:nvSpPr>
        <p:spPr/>
        <p:txBody>
          <a:bodyPr>
            <a:noAutofit/>
          </a:bodyPr>
          <a:lstStyle/>
          <a:p>
            <a:r>
              <a:rPr lang="en-US" sz="3600" b="1" dirty="0"/>
              <a:t>As a result of taking this online course, my patients, practice, research or health region will benefit because:</a:t>
            </a:r>
          </a:p>
        </p:txBody>
      </p:sp>
      <p:sp>
        <p:nvSpPr>
          <p:cNvPr id="3" name="Content Placeholder 2">
            <a:extLst>
              <a:ext uri="{FF2B5EF4-FFF2-40B4-BE49-F238E27FC236}">
                <a16:creationId xmlns:a16="http://schemas.microsoft.com/office/drawing/2014/main" id="{3FF061E9-18FE-2543-8EC5-5E6298DFFF4F}"/>
              </a:ext>
            </a:extLst>
          </p:cNvPr>
          <p:cNvSpPr>
            <a:spLocks noGrp="1"/>
          </p:cNvSpPr>
          <p:nvPr>
            <p:ph idx="1"/>
          </p:nvPr>
        </p:nvSpPr>
        <p:spPr/>
        <p:txBody>
          <a:bodyPr>
            <a:normAutofit fontScale="85000" lnSpcReduction="10000"/>
          </a:bodyPr>
          <a:lstStyle/>
          <a:p>
            <a:r>
              <a:rPr lang="en-US" dirty="0"/>
              <a:t>“I will openly share this information with my friends and colleagues to promote the benefits of CR to increase the referral rate of CR in health care settings.”</a:t>
            </a:r>
          </a:p>
          <a:p>
            <a:r>
              <a:rPr lang="en-US" dirty="0"/>
              <a:t>“I will be more attentive to the condition of people and try to identify possible CVD risk factors present to help find a solution before an event arises.”</a:t>
            </a:r>
          </a:p>
          <a:p>
            <a:r>
              <a:rPr lang="en-US" dirty="0"/>
              <a:t>“I have better understanding of the patients’ full needs base and not just how exercise is good for them. It will allow me to bring more suggestions to the cardiac team as to how they should manage post-discharge.”</a:t>
            </a:r>
          </a:p>
          <a:p>
            <a:r>
              <a:rPr lang="en-US" dirty="0"/>
              <a:t>“I will engage patients with more confidence.”</a:t>
            </a:r>
          </a:p>
          <a:p>
            <a:r>
              <a:rPr lang="en-US" dirty="0"/>
              <a:t>“I will inspire and guide them to be more active, learn how to monitor their progress and their tolerance so pain becomes a guide--not a hindrance.  I will know how to teach them to self-monitor, to eat more healthily and to understand health risks.”</a:t>
            </a:r>
          </a:p>
        </p:txBody>
      </p:sp>
    </p:spTree>
    <p:extLst>
      <p:ext uri="{BB962C8B-B14F-4D97-AF65-F5344CB8AC3E}">
        <p14:creationId xmlns:p14="http://schemas.microsoft.com/office/powerpoint/2010/main" val="39652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CBC4-12C8-744D-98F2-7131F58EF025}"/>
              </a:ext>
            </a:extLst>
          </p:cNvPr>
          <p:cNvSpPr>
            <a:spLocks noGrp="1"/>
          </p:cNvSpPr>
          <p:nvPr>
            <p:ph type="title"/>
          </p:nvPr>
        </p:nvSpPr>
        <p:spPr/>
        <p:txBody>
          <a:bodyPr>
            <a:noAutofit/>
          </a:bodyPr>
          <a:lstStyle/>
          <a:p>
            <a:r>
              <a:rPr lang="en-US" sz="3600" b="1" dirty="0"/>
              <a:t>What was the most significant thing you learned/took away from the CRFC modules?</a:t>
            </a:r>
          </a:p>
        </p:txBody>
      </p:sp>
      <p:sp>
        <p:nvSpPr>
          <p:cNvPr id="3" name="Content Placeholder 2">
            <a:extLst>
              <a:ext uri="{FF2B5EF4-FFF2-40B4-BE49-F238E27FC236}">
                <a16:creationId xmlns:a16="http://schemas.microsoft.com/office/drawing/2014/main" id="{3FF061E9-18FE-2543-8EC5-5E6298DFFF4F}"/>
              </a:ext>
            </a:extLst>
          </p:cNvPr>
          <p:cNvSpPr>
            <a:spLocks noGrp="1"/>
          </p:cNvSpPr>
          <p:nvPr>
            <p:ph idx="1"/>
          </p:nvPr>
        </p:nvSpPr>
        <p:spPr>
          <a:xfrm>
            <a:off x="838200" y="1825625"/>
            <a:ext cx="10515600" cy="4563300"/>
          </a:xfrm>
        </p:spPr>
        <p:txBody>
          <a:bodyPr>
            <a:normAutofit fontScale="85000" lnSpcReduction="10000"/>
          </a:bodyPr>
          <a:lstStyle/>
          <a:p>
            <a:r>
              <a:rPr lang="en-US" sz="2400" dirty="0"/>
              <a:t>“Learning is indeed a continues process! And hats off to those who have a golden heart that are genuinely exerting effort to share the knowledge. You are all very inspirational. You not only increased our knowledge but also our motivation to deliver competent and quality service to our cardiac rehab patients.“</a:t>
            </a:r>
          </a:p>
          <a:p>
            <a:r>
              <a:rPr lang="en-US" sz="2400" dirty="0"/>
              <a:t>“How each interdisciplinary approach collaboratively apply to cardiovascular health.“</a:t>
            </a:r>
          </a:p>
          <a:p>
            <a:r>
              <a:rPr lang="en-US" sz="2400" dirty="0"/>
              <a:t>“You need to have a knowledge on all aspects that pertains to cardiac rehabilitation and not being confined to only a particular aspect.“</a:t>
            </a:r>
          </a:p>
          <a:p>
            <a:r>
              <a:rPr lang="en-US" sz="2400" dirty="0"/>
              <a:t>“That cardiac rehabilitation can be cost-effective and that every healthcare worker can help prevent cardiovascular disease by means of patient education.“</a:t>
            </a:r>
          </a:p>
          <a:p>
            <a:r>
              <a:rPr lang="en-US" sz="2400" dirty="0"/>
              <a:t>“The thing that I was most surprised about was the fact that screening assessments for mental health were not mandatory for CR. However, the reasoning behind it makes sense.“</a:t>
            </a:r>
          </a:p>
          <a:p>
            <a:r>
              <a:rPr lang="en-US" sz="2400" dirty="0"/>
              <a:t>“More confidence in dealing with higher risk patients with regard to exercise programming.“</a:t>
            </a:r>
          </a:p>
          <a:p>
            <a:r>
              <a:rPr lang="en-US" sz="2400" dirty="0"/>
              <a:t>“Cardiac rehab is very important, but often not done properly.“</a:t>
            </a:r>
          </a:p>
          <a:p>
            <a:r>
              <a:rPr lang="en-US" sz="2400" dirty="0"/>
              <a:t>“Significant new knowledge gained.”</a:t>
            </a:r>
          </a:p>
        </p:txBody>
      </p:sp>
    </p:spTree>
    <p:extLst>
      <p:ext uri="{BB962C8B-B14F-4D97-AF65-F5344CB8AC3E}">
        <p14:creationId xmlns:p14="http://schemas.microsoft.com/office/powerpoint/2010/main" val="33292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3A56-C37E-7343-84DC-B2CA37BA7491}"/>
              </a:ext>
            </a:extLst>
          </p:cNvPr>
          <p:cNvSpPr>
            <a:spLocks noGrp="1"/>
          </p:cNvSpPr>
          <p:nvPr>
            <p:ph type="title"/>
          </p:nvPr>
        </p:nvSpPr>
        <p:spPr/>
        <p:txBody>
          <a:bodyPr/>
          <a:lstStyle/>
          <a:p>
            <a:r>
              <a:rPr lang="en-US" b="1" dirty="0"/>
              <a:t>Open-ended Comments on Course: for Improvement</a:t>
            </a:r>
          </a:p>
        </p:txBody>
      </p:sp>
      <p:sp>
        <p:nvSpPr>
          <p:cNvPr id="3" name="Content Placeholder 2">
            <a:extLst>
              <a:ext uri="{FF2B5EF4-FFF2-40B4-BE49-F238E27FC236}">
                <a16:creationId xmlns:a16="http://schemas.microsoft.com/office/drawing/2014/main" id="{F2C0A6FF-2144-AC47-90A4-FFCD27BF4D0B}"/>
              </a:ext>
            </a:extLst>
          </p:cNvPr>
          <p:cNvSpPr>
            <a:spLocks noGrp="1"/>
          </p:cNvSpPr>
          <p:nvPr>
            <p:ph idx="1"/>
          </p:nvPr>
        </p:nvSpPr>
        <p:spPr/>
        <p:txBody>
          <a:bodyPr>
            <a:normAutofit/>
          </a:bodyPr>
          <a:lstStyle/>
          <a:p>
            <a:r>
              <a:rPr lang="en-US" dirty="0"/>
              <a:t>The website would be non-responsive at points when going to different slides or modules. </a:t>
            </a:r>
          </a:p>
          <a:p>
            <a:r>
              <a:rPr lang="en-US" dirty="0"/>
              <a:t>I did prefer presentation of modules that had video of the speaker and the slides on to see where they were at to follow along.</a:t>
            </a:r>
          </a:p>
          <a:p>
            <a:r>
              <a:rPr lang="en-US" dirty="0"/>
              <a:t>Technical issues with tests, slides, videos (fixed)</a:t>
            </a:r>
          </a:p>
          <a:p>
            <a:r>
              <a:rPr lang="en-US" dirty="0"/>
              <a:t>low volume; Some modules were hard to hear because the audio was not  that great (fixed)</a:t>
            </a:r>
          </a:p>
          <a:p>
            <a:r>
              <a:rPr lang="en-US" dirty="0"/>
              <a:t>Excellent work; modules could be updated after some time (in progress)</a:t>
            </a:r>
          </a:p>
        </p:txBody>
      </p:sp>
    </p:spTree>
    <p:extLst>
      <p:ext uri="{BB962C8B-B14F-4D97-AF65-F5344CB8AC3E}">
        <p14:creationId xmlns:p14="http://schemas.microsoft.com/office/powerpoint/2010/main" val="142405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1B77-200C-7C4F-AFA1-8903CA7D7CE8}"/>
              </a:ext>
            </a:extLst>
          </p:cNvPr>
          <p:cNvSpPr>
            <a:spLocks noGrp="1"/>
          </p:cNvSpPr>
          <p:nvPr>
            <p:ph type="title"/>
          </p:nvPr>
        </p:nvSpPr>
        <p:spPr/>
        <p:txBody>
          <a:bodyPr/>
          <a:lstStyle/>
          <a:p>
            <a:r>
              <a:rPr lang="en-US" b="1" dirty="0"/>
              <a:t>Non-Completers</a:t>
            </a:r>
            <a:br>
              <a:rPr lang="en-US" b="1" dirty="0"/>
            </a:br>
            <a:r>
              <a:rPr lang="en-US" dirty="0"/>
              <a:t>N=16/73 (21.9%)</a:t>
            </a:r>
            <a:endParaRPr lang="en-US" b="1" dirty="0"/>
          </a:p>
        </p:txBody>
      </p:sp>
    </p:spTree>
    <p:extLst>
      <p:ext uri="{BB962C8B-B14F-4D97-AF65-F5344CB8AC3E}">
        <p14:creationId xmlns:p14="http://schemas.microsoft.com/office/powerpoint/2010/main" val="286606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6C2824-0B66-AB4A-A167-CA9333806863}"/>
              </a:ext>
            </a:extLst>
          </p:cNvPr>
          <p:cNvGraphicFramePr>
            <a:graphicFrameLocks noGrp="1"/>
          </p:cNvGraphicFramePr>
          <p:nvPr>
            <p:ph idx="1"/>
            <p:extLst>
              <p:ext uri="{D42A27DB-BD31-4B8C-83A1-F6EECF244321}">
                <p14:modId xmlns:p14="http://schemas.microsoft.com/office/powerpoint/2010/main" val="4245512975"/>
              </p:ext>
            </p:extLst>
          </p:nvPr>
        </p:nvGraphicFramePr>
        <p:xfrm>
          <a:off x="230810" y="580912"/>
          <a:ext cx="11688664" cy="60565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EDA5913-0159-3048-A43D-36EB0364CE76}"/>
              </a:ext>
            </a:extLst>
          </p:cNvPr>
          <p:cNvSpPr txBox="1"/>
          <p:nvPr/>
        </p:nvSpPr>
        <p:spPr>
          <a:xfrm>
            <a:off x="3463085" y="344836"/>
            <a:ext cx="5138050" cy="523220"/>
          </a:xfrm>
          <a:prstGeom prst="rect">
            <a:avLst/>
          </a:prstGeom>
          <a:noFill/>
        </p:spPr>
        <p:txBody>
          <a:bodyPr wrap="square" rtlCol="0">
            <a:spAutoFit/>
          </a:bodyPr>
          <a:lstStyle/>
          <a:p>
            <a:pPr algn="ctr"/>
            <a:r>
              <a:rPr lang="en-US" sz="2800" b="1" dirty="0"/>
              <a:t>Country of Residence</a:t>
            </a:r>
          </a:p>
        </p:txBody>
      </p:sp>
    </p:spTree>
    <p:extLst>
      <p:ext uri="{BB962C8B-B14F-4D97-AF65-F5344CB8AC3E}">
        <p14:creationId xmlns:p14="http://schemas.microsoft.com/office/powerpoint/2010/main" val="254282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AF2885A-80EE-5448-B66C-EB0C338F7F96}"/>
              </a:ext>
            </a:extLst>
          </p:cNvPr>
          <p:cNvGraphicFramePr/>
          <p:nvPr>
            <p:extLst>
              <p:ext uri="{D42A27DB-BD31-4B8C-83A1-F6EECF244321}">
                <p14:modId xmlns:p14="http://schemas.microsoft.com/office/powerpoint/2010/main" val="2009427369"/>
              </p:ext>
            </p:extLst>
          </p:nvPr>
        </p:nvGraphicFramePr>
        <p:xfrm>
          <a:off x="837858" y="1345186"/>
          <a:ext cx="3544986" cy="52331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3B99642-74CD-8B49-96B4-5D5703DA8FE6}"/>
              </a:ext>
            </a:extLst>
          </p:cNvPr>
          <p:cNvSpPr txBox="1"/>
          <p:nvPr/>
        </p:nvSpPr>
        <p:spPr>
          <a:xfrm>
            <a:off x="2262756" y="394193"/>
            <a:ext cx="695190" cy="523220"/>
          </a:xfrm>
          <a:prstGeom prst="rect">
            <a:avLst/>
          </a:prstGeom>
          <a:noFill/>
        </p:spPr>
        <p:txBody>
          <a:bodyPr wrap="none" rtlCol="0">
            <a:spAutoFit/>
          </a:bodyPr>
          <a:lstStyle/>
          <a:p>
            <a:r>
              <a:rPr lang="en-US" sz="2800" b="1" dirty="0"/>
              <a:t>Sex</a:t>
            </a:r>
          </a:p>
        </p:txBody>
      </p:sp>
      <p:sp>
        <p:nvSpPr>
          <p:cNvPr id="7" name="TextBox 6">
            <a:extLst>
              <a:ext uri="{FF2B5EF4-FFF2-40B4-BE49-F238E27FC236}">
                <a16:creationId xmlns:a16="http://schemas.microsoft.com/office/drawing/2014/main" id="{C9D95A64-58CD-9B4A-8235-E114B2AEA956}"/>
              </a:ext>
            </a:extLst>
          </p:cNvPr>
          <p:cNvSpPr txBox="1"/>
          <p:nvPr/>
        </p:nvSpPr>
        <p:spPr>
          <a:xfrm>
            <a:off x="1604136" y="1507127"/>
            <a:ext cx="758542" cy="369332"/>
          </a:xfrm>
          <a:prstGeom prst="rect">
            <a:avLst/>
          </a:prstGeom>
          <a:noFill/>
        </p:spPr>
        <p:txBody>
          <a:bodyPr wrap="none" rtlCol="0">
            <a:spAutoFit/>
          </a:bodyPr>
          <a:lstStyle/>
          <a:p>
            <a:pPr algn="ctr"/>
            <a:r>
              <a:rPr lang="en-US" dirty="0"/>
              <a:t>68.8%</a:t>
            </a:r>
          </a:p>
        </p:txBody>
      </p:sp>
      <p:sp>
        <p:nvSpPr>
          <p:cNvPr id="8" name="TextBox 7">
            <a:extLst>
              <a:ext uri="{FF2B5EF4-FFF2-40B4-BE49-F238E27FC236}">
                <a16:creationId xmlns:a16="http://schemas.microsoft.com/office/drawing/2014/main" id="{00067DD9-9BD3-D848-809E-1AF66070EE8B}"/>
              </a:ext>
            </a:extLst>
          </p:cNvPr>
          <p:cNvSpPr txBox="1"/>
          <p:nvPr/>
        </p:nvSpPr>
        <p:spPr>
          <a:xfrm>
            <a:off x="3133708" y="3777101"/>
            <a:ext cx="758542" cy="369332"/>
          </a:xfrm>
          <a:prstGeom prst="rect">
            <a:avLst/>
          </a:prstGeom>
          <a:noFill/>
        </p:spPr>
        <p:txBody>
          <a:bodyPr wrap="none" rtlCol="0">
            <a:spAutoFit/>
          </a:bodyPr>
          <a:lstStyle/>
          <a:p>
            <a:pPr algn="ctr"/>
            <a:r>
              <a:rPr lang="en-US" dirty="0"/>
              <a:t>31.3%</a:t>
            </a:r>
          </a:p>
        </p:txBody>
      </p:sp>
      <p:graphicFrame>
        <p:nvGraphicFramePr>
          <p:cNvPr id="4" name="Chart 3">
            <a:extLst>
              <a:ext uri="{FF2B5EF4-FFF2-40B4-BE49-F238E27FC236}">
                <a16:creationId xmlns:a16="http://schemas.microsoft.com/office/drawing/2014/main" id="{F2D9BA96-D953-0D43-9B1A-BC38ADA3A5C6}"/>
              </a:ext>
            </a:extLst>
          </p:cNvPr>
          <p:cNvGraphicFramePr/>
          <p:nvPr>
            <p:extLst>
              <p:ext uri="{D42A27DB-BD31-4B8C-83A1-F6EECF244321}">
                <p14:modId xmlns:p14="http://schemas.microsoft.com/office/powerpoint/2010/main" val="2705902961"/>
              </p:ext>
            </p:extLst>
          </p:nvPr>
        </p:nvGraphicFramePr>
        <p:xfrm>
          <a:off x="4382844" y="1065007"/>
          <a:ext cx="7505144" cy="551334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33D7532-4EE4-6E49-A568-77B64DA47233}"/>
              </a:ext>
            </a:extLst>
          </p:cNvPr>
          <p:cNvSpPr txBox="1"/>
          <p:nvPr/>
        </p:nvSpPr>
        <p:spPr>
          <a:xfrm>
            <a:off x="7019429" y="388988"/>
            <a:ext cx="1997598" cy="523220"/>
          </a:xfrm>
          <a:prstGeom prst="rect">
            <a:avLst/>
          </a:prstGeom>
          <a:noFill/>
        </p:spPr>
        <p:txBody>
          <a:bodyPr wrap="none" rtlCol="0">
            <a:spAutoFit/>
          </a:bodyPr>
          <a:lstStyle/>
          <a:p>
            <a:r>
              <a:rPr lang="en-US" sz="2800" b="1" dirty="0"/>
              <a:t>Work Status</a:t>
            </a:r>
          </a:p>
        </p:txBody>
      </p:sp>
    </p:spTree>
    <p:extLst>
      <p:ext uri="{BB962C8B-B14F-4D97-AF65-F5344CB8AC3E}">
        <p14:creationId xmlns:p14="http://schemas.microsoft.com/office/powerpoint/2010/main" val="387339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717A34C-CC78-DC4A-B8EB-2CE1B57C3C0C}"/>
              </a:ext>
            </a:extLst>
          </p:cNvPr>
          <p:cNvGraphicFramePr>
            <a:graphicFrameLocks noGrp="1"/>
          </p:cNvGraphicFramePr>
          <p:nvPr>
            <p:ph idx="1"/>
            <p:extLst>
              <p:ext uri="{D42A27DB-BD31-4B8C-83A1-F6EECF244321}">
                <p14:modId xmlns:p14="http://schemas.microsoft.com/office/powerpoint/2010/main" val="2678173689"/>
              </p:ext>
            </p:extLst>
          </p:nvPr>
        </p:nvGraphicFramePr>
        <p:xfrm>
          <a:off x="63335" y="611578"/>
          <a:ext cx="12065329" cy="5253816"/>
        </p:xfrm>
        <a:graphic>
          <a:graphicData uri="http://schemas.openxmlformats.org/drawingml/2006/table">
            <a:tbl>
              <a:tblPr firstRow="1" bandRow="1">
                <a:tableStyleId>{5C22544A-7EE6-4342-B048-85BDC9FD1C3A}</a:tableStyleId>
              </a:tblPr>
              <a:tblGrid>
                <a:gridCol w="8231383">
                  <a:extLst>
                    <a:ext uri="{9D8B030D-6E8A-4147-A177-3AD203B41FA5}">
                      <a16:colId xmlns:a16="http://schemas.microsoft.com/office/drawing/2014/main" val="454041903"/>
                    </a:ext>
                  </a:extLst>
                </a:gridCol>
                <a:gridCol w="1531864">
                  <a:extLst>
                    <a:ext uri="{9D8B030D-6E8A-4147-A177-3AD203B41FA5}">
                      <a16:colId xmlns:a16="http://schemas.microsoft.com/office/drawing/2014/main" val="3791338187"/>
                    </a:ext>
                  </a:extLst>
                </a:gridCol>
                <a:gridCol w="2302082">
                  <a:extLst>
                    <a:ext uri="{9D8B030D-6E8A-4147-A177-3AD203B41FA5}">
                      <a16:colId xmlns:a16="http://schemas.microsoft.com/office/drawing/2014/main" val="1630022968"/>
                    </a:ext>
                  </a:extLst>
                </a:gridCol>
              </a:tblGrid>
              <a:tr h="533560">
                <a:tc>
                  <a:txBody>
                    <a:bodyPr/>
                    <a:lstStyle/>
                    <a:p>
                      <a:pPr algn="ctr"/>
                      <a:r>
                        <a:rPr lang="en-US" sz="2600" dirty="0"/>
                        <a:t>Reasons why they did not complete CRFC</a:t>
                      </a:r>
                    </a:p>
                  </a:txBody>
                  <a:tcPr marL="72000" marR="72000" marT="72000" marB="72000" anchor="ctr"/>
                </a:tc>
                <a:tc>
                  <a:txBody>
                    <a:bodyPr/>
                    <a:lstStyle/>
                    <a:p>
                      <a:pPr algn="ctr"/>
                      <a:r>
                        <a:rPr lang="en-US" sz="2600" dirty="0"/>
                        <a:t>N</a:t>
                      </a:r>
                    </a:p>
                  </a:txBody>
                  <a:tcPr marL="72000" marR="72000" marT="72000" marB="72000" anchor="ctr"/>
                </a:tc>
                <a:tc>
                  <a:txBody>
                    <a:bodyPr/>
                    <a:lstStyle/>
                    <a:p>
                      <a:pPr algn="ctr"/>
                      <a:r>
                        <a:rPr lang="en-US" sz="2600" dirty="0"/>
                        <a:t>Mean </a:t>
                      </a:r>
                      <a:r>
                        <a:rPr lang="en-CA" sz="2600" b="1" kern="1200" dirty="0">
                          <a:solidFill>
                            <a:schemeClr val="lt1"/>
                          </a:solidFill>
                          <a:effectLst/>
                          <a:latin typeface="+mn-lt"/>
                          <a:ea typeface="+mn-ea"/>
                          <a:cs typeface="+mn-cs"/>
                        </a:rPr>
                        <a:t>±</a:t>
                      </a:r>
                      <a:r>
                        <a:rPr lang="en-CA" sz="2600" dirty="0">
                          <a:effectLst/>
                        </a:rPr>
                        <a:t> SD</a:t>
                      </a:r>
                      <a:endParaRPr lang="en-US" sz="2600" dirty="0"/>
                    </a:p>
                  </a:txBody>
                  <a:tcPr marL="72000" marR="72000" marT="72000" marB="72000" anchor="ctr"/>
                </a:tc>
                <a:extLst>
                  <a:ext uri="{0D108BD9-81ED-4DB2-BD59-A6C34878D82A}">
                    <a16:rowId xmlns:a16="http://schemas.microsoft.com/office/drawing/2014/main" val="3224740002"/>
                  </a:ext>
                </a:extLst>
              </a:tr>
              <a:tr h="494997">
                <a:tc>
                  <a:txBody>
                    <a:bodyPr/>
                    <a:lstStyle/>
                    <a:p>
                      <a:pPr algn="l" fontAlgn="b"/>
                      <a:r>
                        <a:rPr lang="en-CA" sz="2000" b="0" i="0" u="none" strike="noStrike" dirty="0">
                          <a:solidFill>
                            <a:srgbClr val="000000"/>
                          </a:solidFill>
                          <a:effectLst/>
                          <a:latin typeface="Calibri" panose="020F0502020204030204" pitchFamily="34" charset="0"/>
                        </a:rPr>
                        <a:t>I didn’t have time.</a:t>
                      </a:r>
                    </a:p>
                  </a:txBody>
                  <a:tcPr marL="72000" marR="72000" marT="72000" marB="72000" anchor="b"/>
                </a:tc>
                <a:tc>
                  <a:txBody>
                    <a:bodyPr/>
                    <a:lstStyle/>
                    <a:p>
                      <a:pPr algn="ctr"/>
                      <a:r>
                        <a:rPr lang="en-US" sz="2000" dirty="0"/>
                        <a:t>16</a:t>
                      </a:r>
                    </a:p>
                  </a:txBody>
                  <a:tcPr marL="72000" marR="72000" marT="72000" marB="72000"/>
                </a:tc>
                <a:tc>
                  <a:txBody>
                    <a:bodyPr/>
                    <a:lstStyle/>
                    <a:p>
                      <a:pPr algn="ctr"/>
                      <a:r>
                        <a:rPr lang="en-US" sz="2000" b="0" dirty="0"/>
                        <a:t>3.06</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1.18</a:t>
                      </a:r>
                      <a:endParaRPr lang="en-US" sz="2000" b="0" dirty="0"/>
                    </a:p>
                  </a:txBody>
                  <a:tcPr marL="72000" marR="72000" marT="72000" marB="72000"/>
                </a:tc>
                <a:extLst>
                  <a:ext uri="{0D108BD9-81ED-4DB2-BD59-A6C34878D82A}">
                    <a16:rowId xmlns:a16="http://schemas.microsoft.com/office/drawing/2014/main" val="2507143252"/>
                  </a:ext>
                </a:extLst>
              </a:tr>
              <a:tr h="494997">
                <a:tc>
                  <a:txBody>
                    <a:bodyPr/>
                    <a:lstStyle/>
                    <a:p>
                      <a:pPr algn="l" fontAlgn="b"/>
                      <a:r>
                        <a:rPr lang="en-CA" sz="2000" b="0" i="0" u="none" strike="noStrike" dirty="0">
                          <a:solidFill>
                            <a:srgbClr val="000000"/>
                          </a:solidFill>
                          <a:effectLst/>
                          <a:latin typeface="Calibri" panose="020F0502020204030204" pitchFamily="34" charset="0"/>
                        </a:rPr>
                        <a:t>The course fee was too high.</a:t>
                      </a:r>
                    </a:p>
                  </a:txBody>
                  <a:tcPr marL="72000" marR="72000" marT="72000" marB="72000" anchor="b"/>
                </a:tc>
                <a:tc>
                  <a:txBody>
                    <a:bodyPr/>
                    <a:lstStyle/>
                    <a:p>
                      <a:pPr algn="ctr"/>
                      <a:r>
                        <a:rPr lang="en-US" sz="2000" dirty="0"/>
                        <a:t>15</a:t>
                      </a:r>
                    </a:p>
                  </a:txBody>
                  <a:tcPr marL="72000" marR="72000" marT="72000" marB="72000"/>
                </a:tc>
                <a:tc>
                  <a:txBody>
                    <a:bodyPr/>
                    <a:lstStyle/>
                    <a:p>
                      <a:pPr algn="ctr"/>
                      <a:r>
                        <a:rPr lang="en-US" sz="2000" b="0" dirty="0"/>
                        <a:t>3.00</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1.07</a:t>
                      </a:r>
                      <a:endParaRPr lang="en-US" sz="2000" b="0" dirty="0"/>
                    </a:p>
                  </a:txBody>
                  <a:tcPr marL="72000" marR="72000" marT="72000" marB="72000"/>
                </a:tc>
                <a:extLst>
                  <a:ext uri="{0D108BD9-81ED-4DB2-BD59-A6C34878D82A}">
                    <a16:rowId xmlns:a16="http://schemas.microsoft.com/office/drawing/2014/main" val="1199734200"/>
                  </a:ext>
                </a:extLst>
              </a:tr>
              <a:tr h="744282">
                <a:tc>
                  <a:txBody>
                    <a:bodyPr/>
                    <a:lstStyle/>
                    <a:p>
                      <a:pPr algn="l" fontAlgn="b"/>
                      <a:r>
                        <a:rPr lang="en-CA" sz="2000" b="0" i="0" u="none" strike="noStrike" dirty="0">
                          <a:solidFill>
                            <a:srgbClr val="000000"/>
                          </a:solidFill>
                          <a:effectLst/>
                          <a:latin typeface="Calibri" panose="020F0502020204030204" pitchFamily="34" charset="0"/>
                        </a:rPr>
                        <a:t>I started the modules, but they were too easy for me based on the  experience and knowledge I already have.</a:t>
                      </a:r>
                    </a:p>
                  </a:txBody>
                  <a:tcPr marL="72000" marR="72000" marT="72000" marB="72000" anchor="b"/>
                </a:tc>
                <a:tc>
                  <a:txBody>
                    <a:bodyPr/>
                    <a:lstStyle/>
                    <a:p>
                      <a:pPr algn="ctr"/>
                      <a:r>
                        <a:rPr lang="en-US" sz="2000" dirty="0"/>
                        <a:t>12</a:t>
                      </a:r>
                    </a:p>
                  </a:txBody>
                  <a:tcPr marL="72000" marR="72000" marT="72000" marB="72000"/>
                </a:tc>
                <a:tc>
                  <a:txBody>
                    <a:bodyPr/>
                    <a:lstStyle/>
                    <a:p>
                      <a:pPr algn="ctr"/>
                      <a:r>
                        <a:rPr lang="en-US" sz="2000" b="0" dirty="0"/>
                        <a:t>3.00</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0.95</a:t>
                      </a:r>
                      <a:endParaRPr lang="en-US" sz="2000" b="0" dirty="0"/>
                    </a:p>
                  </a:txBody>
                  <a:tcPr marL="72000" marR="72000" marT="72000" marB="72000"/>
                </a:tc>
                <a:extLst>
                  <a:ext uri="{0D108BD9-81ED-4DB2-BD59-A6C34878D82A}">
                    <a16:rowId xmlns:a16="http://schemas.microsoft.com/office/drawing/2014/main" val="4110872065"/>
                  </a:ext>
                </a:extLst>
              </a:tr>
              <a:tr h="494997">
                <a:tc>
                  <a:txBody>
                    <a:bodyPr/>
                    <a:lstStyle/>
                    <a:p>
                      <a:pPr algn="l" fontAlgn="b"/>
                      <a:r>
                        <a:rPr lang="en-CA" sz="2000" b="0" i="0" u="none" strike="noStrike" dirty="0">
                          <a:solidFill>
                            <a:srgbClr val="000000"/>
                          </a:solidFill>
                          <a:effectLst/>
                          <a:latin typeface="Calibri" panose="020F0502020204030204" pitchFamily="34" charset="0"/>
                        </a:rPr>
                        <a:t>I had technical challenges with the website.</a:t>
                      </a:r>
                    </a:p>
                  </a:txBody>
                  <a:tcPr marL="72000" marR="72000" marT="72000" marB="72000" anchor="b"/>
                </a:tc>
                <a:tc>
                  <a:txBody>
                    <a:bodyPr/>
                    <a:lstStyle/>
                    <a:p>
                      <a:pPr algn="ctr"/>
                      <a:r>
                        <a:rPr lang="en-US" sz="2000" dirty="0"/>
                        <a:t>15</a:t>
                      </a:r>
                    </a:p>
                  </a:txBody>
                  <a:tcPr marL="72000" marR="72000" marT="72000" marB="72000"/>
                </a:tc>
                <a:tc>
                  <a:txBody>
                    <a:bodyPr/>
                    <a:lstStyle/>
                    <a:p>
                      <a:pPr algn="ctr"/>
                      <a:r>
                        <a:rPr lang="en-US" sz="2000" b="0" dirty="0"/>
                        <a:t>2.60</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1.12</a:t>
                      </a:r>
                      <a:endParaRPr lang="en-US" sz="2000" b="0" dirty="0"/>
                    </a:p>
                  </a:txBody>
                  <a:tcPr marL="72000" marR="72000" marT="72000" marB="72000"/>
                </a:tc>
                <a:extLst>
                  <a:ext uri="{0D108BD9-81ED-4DB2-BD59-A6C34878D82A}">
                    <a16:rowId xmlns:a16="http://schemas.microsoft.com/office/drawing/2014/main" val="4288908723"/>
                  </a:ext>
                </a:extLst>
              </a:tr>
              <a:tr h="494997">
                <a:tc>
                  <a:txBody>
                    <a:bodyPr/>
                    <a:lstStyle/>
                    <a:p>
                      <a:pPr algn="l" fontAlgn="b"/>
                      <a:r>
                        <a:rPr lang="en-CA" sz="2000" b="0" i="0" u="none" strike="noStrike" dirty="0">
                          <a:solidFill>
                            <a:srgbClr val="000000"/>
                          </a:solidFill>
                          <a:effectLst/>
                          <a:latin typeface="Calibri" panose="020F0502020204030204" pitchFamily="34" charset="0"/>
                        </a:rPr>
                        <a:t>I didn’t have the requirements to be eligible to take the course.</a:t>
                      </a:r>
                    </a:p>
                  </a:txBody>
                  <a:tcPr marL="72000" marR="72000" marT="72000" marB="72000" anchor="b"/>
                </a:tc>
                <a:tc>
                  <a:txBody>
                    <a:bodyPr/>
                    <a:lstStyle/>
                    <a:p>
                      <a:pPr algn="ctr"/>
                      <a:r>
                        <a:rPr lang="en-US" sz="2000" dirty="0"/>
                        <a:t>12</a:t>
                      </a:r>
                    </a:p>
                  </a:txBody>
                  <a:tcPr marL="72000" marR="72000" marT="72000" marB="72000"/>
                </a:tc>
                <a:tc>
                  <a:txBody>
                    <a:bodyPr/>
                    <a:lstStyle/>
                    <a:p>
                      <a:pPr algn="ctr"/>
                      <a:r>
                        <a:rPr lang="en-US" sz="2000" b="0" dirty="0"/>
                        <a:t>2.42</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1.44</a:t>
                      </a:r>
                      <a:endParaRPr lang="en-US" sz="2000" b="0" dirty="0"/>
                    </a:p>
                  </a:txBody>
                  <a:tcPr marL="72000" marR="72000" marT="72000" marB="72000"/>
                </a:tc>
                <a:extLst>
                  <a:ext uri="{0D108BD9-81ED-4DB2-BD59-A6C34878D82A}">
                    <a16:rowId xmlns:a16="http://schemas.microsoft.com/office/drawing/2014/main" val="4214239482"/>
                  </a:ext>
                </a:extLst>
              </a:tr>
              <a:tr h="494997">
                <a:tc>
                  <a:txBody>
                    <a:bodyPr/>
                    <a:lstStyle/>
                    <a:p>
                      <a:pPr algn="l" fontAlgn="b"/>
                      <a:r>
                        <a:rPr lang="en-CA" sz="2000" b="0" i="0" u="none" strike="noStrike" dirty="0">
                          <a:solidFill>
                            <a:srgbClr val="000000"/>
                          </a:solidFill>
                          <a:effectLst/>
                          <a:latin typeface="Calibri" panose="020F0502020204030204" pitchFamily="34" charset="0"/>
                        </a:rPr>
                        <a:t>I had trouble paying the course fee via </a:t>
                      </a:r>
                      <a:r>
                        <a:rPr lang="en-CA" sz="2000" b="0" i="0" u="none" strike="noStrike" dirty="0" err="1">
                          <a:solidFill>
                            <a:srgbClr val="000000"/>
                          </a:solidFill>
                          <a:effectLst/>
                          <a:latin typeface="Calibri" panose="020F0502020204030204" pitchFamily="34" charset="0"/>
                        </a:rPr>
                        <a:t>paypal</a:t>
                      </a:r>
                      <a:r>
                        <a:rPr lang="en-CA" sz="2000" b="0" i="0" u="none" strike="noStrike" dirty="0">
                          <a:solidFill>
                            <a:srgbClr val="000000"/>
                          </a:solidFill>
                          <a:effectLst/>
                          <a:latin typeface="Calibri" panose="020F0502020204030204" pitchFamily="34" charset="0"/>
                        </a:rPr>
                        <a:t>.</a:t>
                      </a:r>
                    </a:p>
                  </a:txBody>
                  <a:tcPr marL="72000" marR="72000" marT="72000" marB="72000" anchor="b"/>
                </a:tc>
                <a:tc>
                  <a:txBody>
                    <a:bodyPr/>
                    <a:lstStyle/>
                    <a:p>
                      <a:pPr algn="ctr"/>
                      <a:r>
                        <a:rPr lang="en-US" sz="2000" dirty="0"/>
                        <a:t>13</a:t>
                      </a:r>
                    </a:p>
                  </a:txBody>
                  <a:tcPr marL="72000" marR="72000" marT="72000" marB="72000"/>
                </a:tc>
                <a:tc>
                  <a:txBody>
                    <a:bodyPr/>
                    <a:lstStyle/>
                    <a:p>
                      <a:pPr algn="ctr"/>
                      <a:r>
                        <a:rPr lang="en-US" sz="2000" b="0" dirty="0"/>
                        <a:t>2.38</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1.45</a:t>
                      </a:r>
                      <a:endParaRPr lang="en-US" sz="2000" b="0" dirty="0"/>
                    </a:p>
                  </a:txBody>
                  <a:tcPr marL="72000" marR="72000" marT="72000" marB="72000"/>
                </a:tc>
                <a:extLst>
                  <a:ext uri="{0D108BD9-81ED-4DB2-BD59-A6C34878D82A}">
                    <a16:rowId xmlns:a16="http://schemas.microsoft.com/office/drawing/2014/main" val="754687921"/>
                  </a:ext>
                </a:extLst>
              </a:tr>
              <a:tr h="494997">
                <a:tc>
                  <a:txBody>
                    <a:bodyPr/>
                    <a:lstStyle/>
                    <a:p>
                      <a:pPr algn="l" fontAlgn="b"/>
                      <a:r>
                        <a:rPr lang="en-CA" sz="2000" b="0" i="0" u="none" strike="noStrike" dirty="0">
                          <a:solidFill>
                            <a:srgbClr val="000000"/>
                          </a:solidFill>
                          <a:effectLst/>
                          <a:latin typeface="Calibri" panose="020F0502020204030204" pitchFamily="34" charset="0"/>
                        </a:rPr>
                        <a:t>I didn’t have the information needed to submit with my application.</a:t>
                      </a:r>
                    </a:p>
                  </a:txBody>
                  <a:tcPr marL="72000" marR="72000" marT="72000" marB="72000" anchor="b"/>
                </a:tc>
                <a:tc>
                  <a:txBody>
                    <a:bodyPr/>
                    <a:lstStyle/>
                    <a:p>
                      <a:pPr algn="ctr"/>
                      <a:r>
                        <a:rPr lang="en-US" sz="2000" dirty="0"/>
                        <a:t>14</a:t>
                      </a:r>
                    </a:p>
                  </a:txBody>
                  <a:tcPr marL="72000" marR="72000" marT="72000" marB="72000"/>
                </a:tc>
                <a:tc>
                  <a:txBody>
                    <a:bodyPr/>
                    <a:lstStyle/>
                    <a:p>
                      <a:pPr algn="ctr"/>
                      <a:r>
                        <a:rPr lang="en-US" sz="2000" b="0" dirty="0"/>
                        <a:t>2.36</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1.08</a:t>
                      </a:r>
                      <a:endParaRPr lang="en-US" sz="2000" b="0" dirty="0"/>
                    </a:p>
                  </a:txBody>
                  <a:tcPr marL="72000" marR="72000" marT="72000" marB="72000"/>
                </a:tc>
                <a:extLst>
                  <a:ext uri="{0D108BD9-81ED-4DB2-BD59-A6C34878D82A}">
                    <a16:rowId xmlns:a16="http://schemas.microsoft.com/office/drawing/2014/main" val="2670270323"/>
                  </a:ext>
                </a:extLst>
              </a:tr>
              <a:tr h="494997">
                <a:tc>
                  <a:txBody>
                    <a:bodyPr/>
                    <a:lstStyle/>
                    <a:p>
                      <a:pPr algn="l" fontAlgn="b"/>
                      <a:r>
                        <a:rPr lang="en-CA" sz="2000" b="0" i="0" u="none" strike="noStrike" dirty="0">
                          <a:solidFill>
                            <a:srgbClr val="000000"/>
                          </a:solidFill>
                          <a:effectLst/>
                          <a:latin typeface="Calibri" panose="020F0502020204030204" pitchFamily="34" charset="0"/>
                        </a:rPr>
                        <a:t>I started the modules, but they were too hard for me.</a:t>
                      </a:r>
                    </a:p>
                  </a:txBody>
                  <a:tcPr marL="72000" marR="72000" marT="72000" marB="72000" anchor="b"/>
                </a:tc>
                <a:tc>
                  <a:txBody>
                    <a:bodyPr/>
                    <a:lstStyle/>
                    <a:p>
                      <a:pPr algn="ctr"/>
                      <a:r>
                        <a:rPr lang="en-US" sz="2000" dirty="0"/>
                        <a:t>13</a:t>
                      </a:r>
                    </a:p>
                  </a:txBody>
                  <a:tcPr marL="72000" marR="72000" marT="72000" marB="72000"/>
                </a:tc>
                <a:tc>
                  <a:txBody>
                    <a:bodyPr/>
                    <a:lstStyle/>
                    <a:p>
                      <a:pPr algn="ctr"/>
                      <a:r>
                        <a:rPr lang="en-US" sz="2000" b="0" dirty="0"/>
                        <a:t>2.08</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0.95</a:t>
                      </a:r>
                      <a:endParaRPr lang="en-US" sz="2000" b="0" dirty="0"/>
                    </a:p>
                  </a:txBody>
                  <a:tcPr marL="72000" marR="72000" marT="72000" marB="72000"/>
                </a:tc>
                <a:extLst>
                  <a:ext uri="{0D108BD9-81ED-4DB2-BD59-A6C34878D82A}">
                    <a16:rowId xmlns:a16="http://schemas.microsoft.com/office/drawing/2014/main" val="2055535615"/>
                  </a:ext>
                </a:extLst>
              </a:tr>
              <a:tr h="494997">
                <a:tc>
                  <a:txBody>
                    <a:bodyPr/>
                    <a:lstStyle/>
                    <a:p>
                      <a:pPr algn="l" fontAlgn="b"/>
                      <a:r>
                        <a:rPr lang="en-CA" sz="2000" b="0" i="0" u="none" strike="noStrike" dirty="0">
                          <a:solidFill>
                            <a:srgbClr val="000000"/>
                          </a:solidFill>
                          <a:effectLst/>
                          <a:latin typeface="Calibri" panose="020F0502020204030204" pitchFamily="34" charset="0"/>
                        </a:rPr>
                        <a:t>I started the modules, but they were not relevant or of interest to me.</a:t>
                      </a:r>
                    </a:p>
                  </a:txBody>
                  <a:tcPr marL="72000" marR="72000" marT="72000" marB="72000" anchor="b"/>
                </a:tc>
                <a:tc>
                  <a:txBody>
                    <a:bodyPr/>
                    <a:lstStyle/>
                    <a:p>
                      <a:pPr algn="ctr"/>
                      <a:r>
                        <a:rPr lang="en-US" sz="2000" dirty="0"/>
                        <a:t>13</a:t>
                      </a:r>
                    </a:p>
                  </a:txBody>
                  <a:tcPr marL="72000" marR="72000" marT="72000" marB="72000"/>
                </a:tc>
                <a:tc>
                  <a:txBody>
                    <a:bodyPr/>
                    <a:lstStyle/>
                    <a:p>
                      <a:pPr algn="ctr"/>
                      <a:r>
                        <a:rPr lang="en-US" sz="2000" b="0" dirty="0"/>
                        <a:t>1.92</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0.76</a:t>
                      </a:r>
                      <a:endParaRPr lang="en-US" sz="2000" b="0" dirty="0"/>
                    </a:p>
                  </a:txBody>
                  <a:tcPr marL="72000" marR="72000" marT="72000" marB="72000"/>
                </a:tc>
                <a:extLst>
                  <a:ext uri="{0D108BD9-81ED-4DB2-BD59-A6C34878D82A}">
                    <a16:rowId xmlns:a16="http://schemas.microsoft.com/office/drawing/2014/main" val="3061369902"/>
                  </a:ext>
                </a:extLst>
              </a:tr>
            </a:tbl>
          </a:graphicData>
        </a:graphic>
      </p:graphicFrame>
      <p:sp>
        <p:nvSpPr>
          <p:cNvPr id="8" name="TextBox 7">
            <a:extLst>
              <a:ext uri="{FF2B5EF4-FFF2-40B4-BE49-F238E27FC236}">
                <a16:creationId xmlns:a16="http://schemas.microsoft.com/office/drawing/2014/main" id="{0D2CBA7A-A388-CB4C-91D5-13FD3E203688}"/>
              </a:ext>
            </a:extLst>
          </p:cNvPr>
          <p:cNvSpPr txBox="1"/>
          <p:nvPr/>
        </p:nvSpPr>
        <p:spPr>
          <a:xfrm>
            <a:off x="63335" y="6478128"/>
            <a:ext cx="11353800" cy="369332"/>
          </a:xfrm>
          <a:prstGeom prst="rect">
            <a:avLst/>
          </a:prstGeom>
          <a:noFill/>
        </p:spPr>
        <p:txBody>
          <a:bodyPr wrap="square" rtlCol="0">
            <a:spAutoFit/>
          </a:bodyPr>
          <a:lstStyle/>
          <a:p>
            <a:r>
              <a:rPr lang="en-US" dirty="0"/>
              <a:t>Likert scale: 1=Strongly disagree; 2=Disagree; 3=Neutral; 4=Agree; 5=Strongly agree</a:t>
            </a:r>
          </a:p>
        </p:txBody>
      </p:sp>
    </p:spTree>
    <p:extLst>
      <p:ext uri="{BB962C8B-B14F-4D97-AF65-F5344CB8AC3E}">
        <p14:creationId xmlns:p14="http://schemas.microsoft.com/office/powerpoint/2010/main" val="117815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F276-572A-4F81-BD25-4DB25CF18C8C}"/>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7E9D0C85-8711-40DD-9E6E-AEDF10E97C42}"/>
              </a:ext>
            </a:extLst>
          </p:cNvPr>
          <p:cNvSpPr>
            <a:spLocks noGrp="1"/>
          </p:cNvSpPr>
          <p:nvPr>
            <p:ph idx="1"/>
          </p:nvPr>
        </p:nvSpPr>
        <p:spPr/>
        <p:txBody>
          <a:bodyPr/>
          <a:lstStyle/>
          <a:p>
            <a:r>
              <a:rPr lang="en-CA" dirty="0"/>
              <a:t>CRFC started in 2017</a:t>
            </a:r>
          </a:p>
          <a:p>
            <a:r>
              <a:rPr lang="en-CA" dirty="0"/>
              <a:t>Goal to:</a:t>
            </a:r>
          </a:p>
          <a:p>
            <a:pPr lvl="1"/>
            <a:r>
              <a:rPr lang="en-CA" dirty="0"/>
              <a:t>Take stock of reach</a:t>
            </a:r>
          </a:p>
          <a:p>
            <a:pPr lvl="1"/>
            <a:r>
              <a:rPr lang="en-CA" dirty="0"/>
              <a:t>Get feedback on quality and impact; </a:t>
            </a:r>
          </a:p>
          <a:p>
            <a:pPr lvl="1"/>
            <a:r>
              <a:rPr lang="en-CA" dirty="0"/>
              <a:t>Publish for broader marketing and show evidence</a:t>
            </a:r>
          </a:p>
          <a:p>
            <a:pPr lvl="1"/>
            <a:r>
              <a:rPr lang="en-CA" dirty="0"/>
              <a:t>Also get input on how to improve</a:t>
            </a:r>
          </a:p>
          <a:p>
            <a:r>
              <a:rPr lang="en-CA" dirty="0"/>
              <a:t>Survey of CRFC non-completing applicants and completers</a:t>
            </a:r>
          </a:p>
          <a:p>
            <a:pPr lvl="1"/>
            <a:r>
              <a:rPr lang="en-CA" dirty="0"/>
              <a:t>Survey of USV learners (Indian cardiologists) too (1 module / month format)</a:t>
            </a:r>
          </a:p>
          <a:p>
            <a:pPr lvl="2"/>
            <a:r>
              <a:rPr lang="en-CA" dirty="0"/>
              <a:t>Not shown, but shared with USV</a:t>
            </a:r>
          </a:p>
        </p:txBody>
      </p:sp>
    </p:spTree>
    <p:extLst>
      <p:ext uri="{BB962C8B-B14F-4D97-AF65-F5344CB8AC3E}">
        <p14:creationId xmlns:p14="http://schemas.microsoft.com/office/powerpoint/2010/main" val="242434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1334-54BC-714F-8D04-91D5DE9163A5}"/>
              </a:ext>
            </a:extLst>
          </p:cNvPr>
          <p:cNvSpPr>
            <a:spLocks noGrp="1"/>
          </p:cNvSpPr>
          <p:nvPr>
            <p:ph type="title"/>
          </p:nvPr>
        </p:nvSpPr>
        <p:spPr/>
        <p:txBody>
          <a:bodyPr/>
          <a:lstStyle/>
          <a:p>
            <a:r>
              <a:rPr lang="en-US" b="1" dirty="0"/>
              <a:t>Barriers to Taking CRFC Course (open-ended)</a:t>
            </a:r>
          </a:p>
        </p:txBody>
      </p:sp>
      <p:sp>
        <p:nvSpPr>
          <p:cNvPr id="3" name="Content Placeholder 2">
            <a:extLst>
              <a:ext uri="{FF2B5EF4-FFF2-40B4-BE49-F238E27FC236}">
                <a16:creationId xmlns:a16="http://schemas.microsoft.com/office/drawing/2014/main" id="{63660E09-0066-9A45-9E19-ED9936FAD375}"/>
              </a:ext>
            </a:extLst>
          </p:cNvPr>
          <p:cNvSpPr>
            <a:spLocks noGrp="1"/>
          </p:cNvSpPr>
          <p:nvPr>
            <p:ph idx="1"/>
          </p:nvPr>
        </p:nvSpPr>
        <p:spPr/>
        <p:txBody>
          <a:bodyPr/>
          <a:lstStyle/>
          <a:p>
            <a:r>
              <a:rPr lang="en-US" dirty="0"/>
              <a:t>Busy with work/study/life (not enough time)</a:t>
            </a:r>
          </a:p>
          <a:p>
            <a:r>
              <a:rPr lang="en-US" dirty="0"/>
              <a:t>COVID-19</a:t>
            </a:r>
          </a:p>
          <a:p>
            <a:r>
              <a:rPr lang="en-US" dirty="0"/>
              <a:t>Did not have CPR certification (incorrect assumption clarified)</a:t>
            </a:r>
          </a:p>
          <a:p>
            <a:r>
              <a:rPr lang="en-US" dirty="0"/>
              <a:t>Technical difficulties (slides not loading)</a:t>
            </a:r>
          </a:p>
          <a:p>
            <a:r>
              <a:rPr lang="en-US" dirty="0"/>
              <a:t>Personal problems</a:t>
            </a:r>
          </a:p>
          <a:p>
            <a:r>
              <a:rPr lang="en-US" dirty="0"/>
              <a:t>Cost</a:t>
            </a:r>
          </a:p>
        </p:txBody>
      </p:sp>
    </p:spTree>
    <p:extLst>
      <p:ext uri="{BB962C8B-B14F-4D97-AF65-F5344CB8AC3E}">
        <p14:creationId xmlns:p14="http://schemas.microsoft.com/office/powerpoint/2010/main" val="213339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1334-54BC-714F-8D04-91D5DE9163A5}"/>
              </a:ext>
            </a:extLst>
          </p:cNvPr>
          <p:cNvSpPr>
            <a:spLocks noGrp="1"/>
          </p:cNvSpPr>
          <p:nvPr>
            <p:ph type="title"/>
          </p:nvPr>
        </p:nvSpPr>
        <p:spPr/>
        <p:txBody>
          <a:bodyPr/>
          <a:lstStyle/>
          <a:p>
            <a:r>
              <a:rPr lang="en-US" b="1" dirty="0"/>
              <a:t>What could we do to the course so it would better meet your needs? (open-ended)</a:t>
            </a:r>
          </a:p>
        </p:txBody>
      </p:sp>
      <p:sp>
        <p:nvSpPr>
          <p:cNvPr id="3" name="Content Placeholder 2">
            <a:extLst>
              <a:ext uri="{FF2B5EF4-FFF2-40B4-BE49-F238E27FC236}">
                <a16:creationId xmlns:a16="http://schemas.microsoft.com/office/drawing/2014/main" id="{63660E09-0066-9A45-9E19-ED9936FAD375}"/>
              </a:ext>
            </a:extLst>
          </p:cNvPr>
          <p:cNvSpPr>
            <a:spLocks noGrp="1"/>
          </p:cNvSpPr>
          <p:nvPr>
            <p:ph idx="1"/>
          </p:nvPr>
        </p:nvSpPr>
        <p:spPr/>
        <p:txBody>
          <a:bodyPr>
            <a:normAutofit/>
          </a:bodyPr>
          <a:lstStyle/>
          <a:p>
            <a:r>
              <a:rPr lang="en-US" dirty="0"/>
              <a:t>“Provide reading materials” (we now do)</a:t>
            </a:r>
          </a:p>
          <a:p>
            <a:r>
              <a:rPr lang="en-US" dirty="0"/>
              <a:t>“It would be nice to have exam at the end of each module to begin with next section”</a:t>
            </a:r>
          </a:p>
          <a:p>
            <a:r>
              <a:rPr lang="en-US" dirty="0"/>
              <a:t>“Make it available for free in Iran”</a:t>
            </a:r>
          </a:p>
        </p:txBody>
      </p:sp>
    </p:spTree>
    <p:extLst>
      <p:ext uri="{BB962C8B-B14F-4D97-AF65-F5344CB8AC3E}">
        <p14:creationId xmlns:p14="http://schemas.microsoft.com/office/powerpoint/2010/main" val="192338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717A34C-CC78-DC4A-B8EB-2CE1B57C3C0C}"/>
              </a:ext>
            </a:extLst>
          </p:cNvPr>
          <p:cNvGraphicFramePr>
            <a:graphicFrameLocks noGrp="1"/>
          </p:cNvGraphicFramePr>
          <p:nvPr>
            <p:ph idx="1"/>
            <p:extLst>
              <p:ext uri="{D42A27DB-BD31-4B8C-83A1-F6EECF244321}">
                <p14:modId xmlns:p14="http://schemas.microsoft.com/office/powerpoint/2010/main" val="3101385616"/>
              </p:ext>
            </p:extLst>
          </p:nvPr>
        </p:nvGraphicFramePr>
        <p:xfrm>
          <a:off x="118752" y="730332"/>
          <a:ext cx="11970329" cy="3584816"/>
        </p:xfrm>
        <a:graphic>
          <a:graphicData uri="http://schemas.openxmlformats.org/drawingml/2006/table">
            <a:tbl>
              <a:tblPr firstRow="1" bandRow="1">
                <a:tableStyleId>{5C22544A-7EE6-4342-B048-85BDC9FD1C3A}</a:tableStyleId>
              </a:tblPr>
              <a:tblGrid>
                <a:gridCol w="8166570">
                  <a:extLst>
                    <a:ext uri="{9D8B030D-6E8A-4147-A177-3AD203B41FA5}">
                      <a16:colId xmlns:a16="http://schemas.microsoft.com/office/drawing/2014/main" val="454041903"/>
                    </a:ext>
                  </a:extLst>
                </a:gridCol>
                <a:gridCol w="1519803">
                  <a:extLst>
                    <a:ext uri="{9D8B030D-6E8A-4147-A177-3AD203B41FA5}">
                      <a16:colId xmlns:a16="http://schemas.microsoft.com/office/drawing/2014/main" val="3791338187"/>
                    </a:ext>
                  </a:extLst>
                </a:gridCol>
                <a:gridCol w="2283956">
                  <a:extLst>
                    <a:ext uri="{9D8B030D-6E8A-4147-A177-3AD203B41FA5}">
                      <a16:colId xmlns:a16="http://schemas.microsoft.com/office/drawing/2014/main" val="1630022968"/>
                    </a:ext>
                  </a:extLst>
                </a:gridCol>
              </a:tblGrid>
              <a:tr h="896204">
                <a:tc>
                  <a:txBody>
                    <a:bodyPr/>
                    <a:lstStyle/>
                    <a:p>
                      <a:pPr algn="ctr"/>
                      <a:r>
                        <a:rPr lang="en-US" sz="2600" dirty="0"/>
                        <a:t>Last bits…</a:t>
                      </a:r>
                    </a:p>
                  </a:txBody>
                  <a:tcPr marL="72000" marR="72000" marT="72000" marB="72000" anchor="ctr"/>
                </a:tc>
                <a:tc>
                  <a:txBody>
                    <a:bodyPr/>
                    <a:lstStyle/>
                    <a:p>
                      <a:pPr algn="ctr"/>
                      <a:r>
                        <a:rPr lang="en-US" sz="2600" dirty="0"/>
                        <a:t>N</a:t>
                      </a:r>
                    </a:p>
                  </a:txBody>
                  <a:tcPr marL="72000" marR="72000" marT="72000" marB="72000" anchor="ctr"/>
                </a:tc>
                <a:tc>
                  <a:txBody>
                    <a:bodyPr/>
                    <a:lstStyle/>
                    <a:p>
                      <a:pPr algn="ctr"/>
                      <a:r>
                        <a:rPr lang="en-US" sz="2600" dirty="0"/>
                        <a:t>Mean </a:t>
                      </a:r>
                      <a:r>
                        <a:rPr lang="en-CA" sz="2600" b="1" kern="1200" dirty="0">
                          <a:solidFill>
                            <a:schemeClr val="lt1"/>
                          </a:solidFill>
                          <a:effectLst/>
                          <a:latin typeface="+mn-lt"/>
                          <a:ea typeface="+mn-ea"/>
                          <a:cs typeface="+mn-cs"/>
                        </a:rPr>
                        <a:t>±</a:t>
                      </a:r>
                      <a:r>
                        <a:rPr lang="en-CA" sz="2600" dirty="0">
                          <a:effectLst/>
                        </a:rPr>
                        <a:t> SD</a:t>
                      </a:r>
                      <a:endParaRPr lang="en-US" sz="2600" dirty="0"/>
                    </a:p>
                  </a:txBody>
                  <a:tcPr marL="72000" marR="72000" marT="72000" marB="72000" anchor="ctr"/>
                </a:tc>
                <a:extLst>
                  <a:ext uri="{0D108BD9-81ED-4DB2-BD59-A6C34878D82A}">
                    <a16:rowId xmlns:a16="http://schemas.microsoft.com/office/drawing/2014/main" val="3224740002"/>
                  </a:ext>
                </a:extLst>
              </a:tr>
              <a:tr h="896204">
                <a:tc>
                  <a:txBody>
                    <a:bodyPr/>
                    <a:lstStyle/>
                    <a:p>
                      <a:pPr algn="l" fontAlgn="b"/>
                      <a:r>
                        <a:rPr lang="en-CA" sz="2000" b="0" i="0" u="none" strike="noStrike" dirty="0">
                          <a:solidFill>
                            <a:srgbClr val="000000"/>
                          </a:solidFill>
                          <a:effectLst/>
                          <a:latin typeface="Calibri" panose="020F0502020204030204" pitchFamily="34" charset="0"/>
                        </a:rPr>
                        <a:t>It was very clear how to apply and get started with the CRFC.</a:t>
                      </a:r>
                    </a:p>
                  </a:txBody>
                  <a:tcPr marL="72000" marR="72000" marT="72000" marB="72000" anchor="b"/>
                </a:tc>
                <a:tc>
                  <a:txBody>
                    <a:bodyPr/>
                    <a:lstStyle/>
                    <a:p>
                      <a:pPr algn="ctr"/>
                      <a:r>
                        <a:rPr lang="en-US" sz="2000" dirty="0"/>
                        <a:t>16</a:t>
                      </a:r>
                    </a:p>
                  </a:txBody>
                  <a:tcPr marL="72000" marR="72000" marT="72000" marB="72000"/>
                </a:tc>
                <a:tc>
                  <a:txBody>
                    <a:bodyPr/>
                    <a:lstStyle/>
                    <a:p>
                      <a:pPr algn="ctr"/>
                      <a:r>
                        <a:rPr lang="en-US" sz="2000" b="0" dirty="0"/>
                        <a:t>3.38</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1.41</a:t>
                      </a:r>
                      <a:endParaRPr lang="en-US" sz="2000" b="0" dirty="0"/>
                    </a:p>
                  </a:txBody>
                  <a:tcPr marL="72000" marR="72000" marT="72000" marB="72000"/>
                </a:tc>
                <a:extLst>
                  <a:ext uri="{0D108BD9-81ED-4DB2-BD59-A6C34878D82A}">
                    <a16:rowId xmlns:a16="http://schemas.microsoft.com/office/drawing/2014/main" val="4130549271"/>
                  </a:ext>
                </a:extLst>
              </a:tr>
              <a:tr h="896204">
                <a:tc>
                  <a:txBody>
                    <a:bodyPr/>
                    <a:lstStyle/>
                    <a:p>
                      <a:pPr algn="l" fontAlgn="b"/>
                      <a:r>
                        <a:rPr lang="en-CA" sz="2000" b="0" i="0" u="none" strike="noStrike" dirty="0">
                          <a:solidFill>
                            <a:srgbClr val="000000"/>
                          </a:solidFill>
                          <a:effectLst/>
                          <a:latin typeface="Calibri" panose="020F0502020204030204" pitchFamily="34" charset="0"/>
                        </a:rPr>
                        <a:t>If I had any problems, the CRFC admin person was quickly able to help me.</a:t>
                      </a:r>
                    </a:p>
                  </a:txBody>
                  <a:tcPr marL="72000" marR="72000" marT="72000" marB="72000" anchor="b"/>
                </a:tc>
                <a:tc>
                  <a:txBody>
                    <a:bodyPr/>
                    <a:lstStyle/>
                    <a:p>
                      <a:pPr algn="ctr"/>
                      <a:r>
                        <a:rPr lang="en-US" sz="2000" dirty="0"/>
                        <a:t>14</a:t>
                      </a:r>
                    </a:p>
                  </a:txBody>
                  <a:tcPr marL="72000" marR="72000" marT="72000" marB="72000"/>
                </a:tc>
                <a:tc>
                  <a:txBody>
                    <a:bodyPr/>
                    <a:lstStyle/>
                    <a:p>
                      <a:pPr algn="ctr"/>
                      <a:r>
                        <a:rPr lang="en-US" sz="2000" b="0" dirty="0"/>
                        <a:t>3.50</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1.16</a:t>
                      </a:r>
                      <a:endParaRPr lang="en-US" sz="2000" b="0" dirty="0"/>
                    </a:p>
                  </a:txBody>
                  <a:tcPr marL="72000" marR="72000" marT="72000" marB="72000"/>
                </a:tc>
                <a:extLst>
                  <a:ext uri="{0D108BD9-81ED-4DB2-BD59-A6C34878D82A}">
                    <a16:rowId xmlns:a16="http://schemas.microsoft.com/office/drawing/2014/main" val="796145024"/>
                  </a:ext>
                </a:extLst>
              </a:tr>
              <a:tr h="896204">
                <a:tc>
                  <a:txBody>
                    <a:bodyPr/>
                    <a:lstStyle/>
                    <a:p>
                      <a:pPr algn="l" fontAlgn="b"/>
                      <a:r>
                        <a:rPr lang="en-CA" sz="2000" b="0" i="0" u="none" strike="noStrike" dirty="0">
                          <a:solidFill>
                            <a:srgbClr val="000000"/>
                          </a:solidFill>
                          <a:effectLst/>
                          <a:latin typeface="Calibri" panose="020F0502020204030204" pitchFamily="34" charset="0"/>
                        </a:rPr>
                        <a:t>To what degree would you recommend the CRFC to others?</a:t>
                      </a:r>
                    </a:p>
                  </a:txBody>
                  <a:tcPr marL="72000" marR="72000" marT="72000" marB="72000" anchor="b"/>
                </a:tc>
                <a:tc>
                  <a:txBody>
                    <a:bodyPr/>
                    <a:lstStyle/>
                    <a:p>
                      <a:pPr algn="ctr"/>
                      <a:r>
                        <a:rPr lang="en-US" sz="2000" dirty="0"/>
                        <a:t>16</a:t>
                      </a:r>
                    </a:p>
                  </a:txBody>
                  <a:tcPr marL="72000" marR="72000" marT="72000" marB="72000"/>
                </a:tc>
                <a:tc>
                  <a:txBody>
                    <a:bodyPr/>
                    <a:lstStyle/>
                    <a:p>
                      <a:pPr algn="ctr"/>
                      <a:r>
                        <a:rPr lang="en-US" sz="2000" b="0" dirty="0"/>
                        <a:t>4.13</a:t>
                      </a:r>
                      <a:r>
                        <a:rPr lang="en-US" sz="2000" b="0" dirty="0">
                          <a:solidFill>
                            <a:schemeClr val="tx1"/>
                          </a:solidFill>
                        </a:rPr>
                        <a:t> </a:t>
                      </a:r>
                      <a:r>
                        <a:rPr lang="en-CA" sz="2000" b="0" kern="1200" dirty="0">
                          <a:solidFill>
                            <a:schemeClr val="tx1"/>
                          </a:solidFill>
                          <a:effectLst/>
                          <a:latin typeface="+mn-lt"/>
                          <a:ea typeface="+mn-ea"/>
                          <a:cs typeface="+mn-cs"/>
                        </a:rPr>
                        <a:t>±</a:t>
                      </a:r>
                      <a:r>
                        <a:rPr lang="en-CA" sz="2000" b="0" dirty="0">
                          <a:solidFill>
                            <a:schemeClr val="tx1"/>
                          </a:solidFill>
                          <a:effectLst/>
                        </a:rPr>
                        <a:t> 0.81</a:t>
                      </a:r>
                      <a:endParaRPr lang="en-US" sz="2000" b="0" dirty="0"/>
                    </a:p>
                  </a:txBody>
                  <a:tcPr marL="72000" marR="72000" marT="72000" marB="72000"/>
                </a:tc>
                <a:extLst>
                  <a:ext uri="{0D108BD9-81ED-4DB2-BD59-A6C34878D82A}">
                    <a16:rowId xmlns:a16="http://schemas.microsoft.com/office/drawing/2014/main" val="3327035387"/>
                  </a:ext>
                </a:extLst>
              </a:tr>
            </a:tbl>
          </a:graphicData>
        </a:graphic>
      </p:graphicFrame>
      <p:sp>
        <p:nvSpPr>
          <p:cNvPr id="8" name="TextBox 7">
            <a:extLst>
              <a:ext uri="{FF2B5EF4-FFF2-40B4-BE49-F238E27FC236}">
                <a16:creationId xmlns:a16="http://schemas.microsoft.com/office/drawing/2014/main" id="{0D2CBA7A-A388-CB4C-91D5-13FD3E203688}"/>
              </a:ext>
            </a:extLst>
          </p:cNvPr>
          <p:cNvSpPr txBox="1"/>
          <p:nvPr/>
        </p:nvSpPr>
        <p:spPr>
          <a:xfrm>
            <a:off x="0" y="5934670"/>
            <a:ext cx="11353800" cy="646331"/>
          </a:xfrm>
          <a:prstGeom prst="rect">
            <a:avLst/>
          </a:prstGeom>
          <a:noFill/>
        </p:spPr>
        <p:txBody>
          <a:bodyPr wrap="square" rtlCol="0">
            <a:spAutoFit/>
          </a:bodyPr>
          <a:lstStyle/>
          <a:p>
            <a:r>
              <a:rPr lang="en-US" dirty="0"/>
              <a:t>Likert scale: 1=Strongly disagree; 2=Disagree; 3=Neutral; 4=Agree; 5=Strongly agree</a:t>
            </a:r>
          </a:p>
          <a:p>
            <a:r>
              <a:rPr lang="en-US" dirty="0"/>
              <a:t>N=sample size; SD=standard deviation</a:t>
            </a:r>
          </a:p>
        </p:txBody>
      </p:sp>
    </p:spTree>
    <p:extLst>
      <p:ext uri="{BB962C8B-B14F-4D97-AF65-F5344CB8AC3E}">
        <p14:creationId xmlns:p14="http://schemas.microsoft.com/office/powerpoint/2010/main" val="142553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3C71-276A-4E6D-87BC-2BE4635CEDC3}"/>
              </a:ext>
            </a:extLst>
          </p:cNvPr>
          <p:cNvSpPr>
            <a:spLocks noGrp="1"/>
          </p:cNvSpPr>
          <p:nvPr>
            <p:ph type="ctrTitle"/>
          </p:nvPr>
        </p:nvSpPr>
        <p:spPr/>
        <p:txBody>
          <a:bodyPr/>
          <a:lstStyle/>
          <a:p>
            <a:r>
              <a:rPr lang="en-CA" dirty="0"/>
              <a:t>Q &amp; A</a:t>
            </a:r>
          </a:p>
        </p:txBody>
      </p:sp>
      <p:sp>
        <p:nvSpPr>
          <p:cNvPr id="3" name="Subtitle 2">
            <a:extLst>
              <a:ext uri="{FF2B5EF4-FFF2-40B4-BE49-F238E27FC236}">
                <a16:creationId xmlns:a16="http://schemas.microsoft.com/office/drawing/2014/main" id="{7FB97F8F-7E54-4775-85C4-121656DE27E2}"/>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9459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76FD1D58-37BE-1242-BAF3-724B348A612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368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1B77-200C-7C4F-AFA1-8903CA7D7CE8}"/>
              </a:ext>
            </a:extLst>
          </p:cNvPr>
          <p:cNvSpPr>
            <a:spLocks noGrp="1"/>
          </p:cNvSpPr>
          <p:nvPr>
            <p:ph type="title"/>
          </p:nvPr>
        </p:nvSpPr>
        <p:spPr/>
        <p:txBody>
          <a:bodyPr/>
          <a:lstStyle/>
          <a:p>
            <a:r>
              <a:rPr lang="en-US" b="1" dirty="0"/>
              <a:t>CRFC Completers</a:t>
            </a:r>
            <a:br>
              <a:rPr lang="en-US" dirty="0"/>
            </a:br>
            <a:r>
              <a:rPr lang="en-US" dirty="0"/>
              <a:t>N=37/108 (34.3%)</a:t>
            </a:r>
            <a:endParaRPr lang="en-US" b="1" dirty="0"/>
          </a:p>
        </p:txBody>
      </p:sp>
    </p:spTree>
    <p:extLst>
      <p:ext uri="{BB962C8B-B14F-4D97-AF65-F5344CB8AC3E}">
        <p14:creationId xmlns:p14="http://schemas.microsoft.com/office/powerpoint/2010/main" val="77735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6C2824-0B66-AB4A-A167-CA9333806863}"/>
              </a:ext>
            </a:extLst>
          </p:cNvPr>
          <p:cNvGraphicFramePr>
            <a:graphicFrameLocks noGrp="1"/>
          </p:cNvGraphicFramePr>
          <p:nvPr>
            <p:ph idx="1"/>
            <p:extLst>
              <p:ext uri="{D42A27DB-BD31-4B8C-83A1-F6EECF244321}">
                <p14:modId xmlns:p14="http://schemas.microsoft.com/office/powerpoint/2010/main" val="1468004054"/>
              </p:ext>
            </p:extLst>
          </p:nvPr>
        </p:nvGraphicFramePr>
        <p:xfrm>
          <a:off x="187778" y="975632"/>
          <a:ext cx="7621035" cy="5649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C00C2F5-1265-9143-8D97-52B7EA47A7E4}"/>
              </a:ext>
            </a:extLst>
          </p:cNvPr>
          <p:cNvGraphicFramePr/>
          <p:nvPr>
            <p:extLst>
              <p:ext uri="{D42A27DB-BD31-4B8C-83A1-F6EECF244321}">
                <p14:modId xmlns:p14="http://schemas.microsoft.com/office/powerpoint/2010/main" val="3431822594"/>
              </p:ext>
            </p:extLst>
          </p:nvPr>
        </p:nvGraphicFramePr>
        <p:xfrm>
          <a:off x="7808814" y="1183821"/>
          <a:ext cx="3544986" cy="52331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DA5913-0159-3048-A43D-36EB0364CE76}"/>
              </a:ext>
            </a:extLst>
          </p:cNvPr>
          <p:cNvSpPr txBox="1"/>
          <p:nvPr/>
        </p:nvSpPr>
        <p:spPr>
          <a:xfrm>
            <a:off x="2323285" y="232828"/>
            <a:ext cx="3350020" cy="523220"/>
          </a:xfrm>
          <a:prstGeom prst="rect">
            <a:avLst/>
          </a:prstGeom>
          <a:noFill/>
        </p:spPr>
        <p:txBody>
          <a:bodyPr wrap="none" rtlCol="0">
            <a:spAutoFit/>
          </a:bodyPr>
          <a:lstStyle/>
          <a:p>
            <a:r>
              <a:rPr lang="en-US" sz="2800" b="1" dirty="0"/>
              <a:t>Country of Residence</a:t>
            </a:r>
          </a:p>
        </p:txBody>
      </p:sp>
      <p:sp>
        <p:nvSpPr>
          <p:cNvPr id="9" name="TextBox 8">
            <a:extLst>
              <a:ext uri="{FF2B5EF4-FFF2-40B4-BE49-F238E27FC236}">
                <a16:creationId xmlns:a16="http://schemas.microsoft.com/office/drawing/2014/main" id="{E0F0E2CD-A46B-A24A-BB33-7AF792323A8A}"/>
              </a:ext>
            </a:extLst>
          </p:cNvPr>
          <p:cNvSpPr txBox="1"/>
          <p:nvPr/>
        </p:nvSpPr>
        <p:spPr>
          <a:xfrm>
            <a:off x="9233712" y="232828"/>
            <a:ext cx="695190" cy="523220"/>
          </a:xfrm>
          <a:prstGeom prst="rect">
            <a:avLst/>
          </a:prstGeom>
          <a:noFill/>
        </p:spPr>
        <p:txBody>
          <a:bodyPr wrap="none" rtlCol="0">
            <a:spAutoFit/>
          </a:bodyPr>
          <a:lstStyle/>
          <a:p>
            <a:r>
              <a:rPr lang="en-US" sz="2800" b="1" dirty="0"/>
              <a:t>Sex</a:t>
            </a:r>
          </a:p>
        </p:txBody>
      </p:sp>
      <p:sp>
        <p:nvSpPr>
          <p:cNvPr id="10" name="TextBox 9">
            <a:extLst>
              <a:ext uri="{FF2B5EF4-FFF2-40B4-BE49-F238E27FC236}">
                <a16:creationId xmlns:a16="http://schemas.microsoft.com/office/drawing/2014/main" id="{4F624390-C4CE-FB4B-A41A-6B599CC44D5E}"/>
              </a:ext>
            </a:extLst>
          </p:cNvPr>
          <p:cNvSpPr txBox="1"/>
          <p:nvPr/>
        </p:nvSpPr>
        <p:spPr>
          <a:xfrm>
            <a:off x="8564336" y="1690007"/>
            <a:ext cx="758541" cy="369332"/>
          </a:xfrm>
          <a:prstGeom prst="rect">
            <a:avLst/>
          </a:prstGeom>
          <a:noFill/>
        </p:spPr>
        <p:txBody>
          <a:bodyPr wrap="none" rtlCol="0">
            <a:spAutoFit/>
          </a:bodyPr>
          <a:lstStyle/>
          <a:p>
            <a:pPr algn="ctr"/>
            <a:r>
              <a:rPr lang="en-US" dirty="0"/>
              <a:t>67.6%</a:t>
            </a:r>
          </a:p>
        </p:txBody>
      </p:sp>
      <p:sp>
        <p:nvSpPr>
          <p:cNvPr id="11" name="TextBox 10">
            <a:extLst>
              <a:ext uri="{FF2B5EF4-FFF2-40B4-BE49-F238E27FC236}">
                <a16:creationId xmlns:a16="http://schemas.microsoft.com/office/drawing/2014/main" id="{4CA46807-2F39-E04C-809E-4BBDEA691EB4}"/>
              </a:ext>
            </a:extLst>
          </p:cNvPr>
          <p:cNvSpPr txBox="1"/>
          <p:nvPr/>
        </p:nvSpPr>
        <p:spPr>
          <a:xfrm>
            <a:off x="10104665" y="3615736"/>
            <a:ext cx="758541" cy="369332"/>
          </a:xfrm>
          <a:prstGeom prst="rect">
            <a:avLst/>
          </a:prstGeom>
          <a:noFill/>
        </p:spPr>
        <p:txBody>
          <a:bodyPr wrap="none" rtlCol="0">
            <a:spAutoFit/>
          </a:bodyPr>
          <a:lstStyle/>
          <a:p>
            <a:pPr algn="ctr"/>
            <a:r>
              <a:rPr lang="en-US" dirty="0"/>
              <a:t>32.4%</a:t>
            </a:r>
          </a:p>
        </p:txBody>
      </p:sp>
    </p:spTree>
    <p:extLst>
      <p:ext uri="{BB962C8B-B14F-4D97-AF65-F5344CB8AC3E}">
        <p14:creationId xmlns:p14="http://schemas.microsoft.com/office/powerpoint/2010/main" val="234279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85DAFB44-84EC-B549-9BD9-68365D8EB096}"/>
              </a:ext>
            </a:extLst>
          </p:cNvPr>
          <p:cNvGraphicFramePr>
            <a:graphicFrameLocks noGrp="1"/>
          </p:cNvGraphicFramePr>
          <p:nvPr>
            <p:ph idx="1"/>
            <p:extLst>
              <p:ext uri="{D42A27DB-BD31-4B8C-83A1-F6EECF244321}">
                <p14:modId xmlns:p14="http://schemas.microsoft.com/office/powerpoint/2010/main" val="3393078423"/>
              </p:ext>
            </p:extLst>
          </p:nvPr>
        </p:nvGraphicFramePr>
        <p:xfrm>
          <a:off x="253093" y="293913"/>
          <a:ext cx="11655622" cy="6310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32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25B5A7-3E0A-1947-98C1-8AA4A016D359}"/>
              </a:ext>
            </a:extLst>
          </p:cNvPr>
          <p:cNvGraphicFramePr>
            <a:graphicFrameLocks noGrp="1"/>
          </p:cNvGraphicFramePr>
          <p:nvPr>
            <p:ph idx="1"/>
            <p:extLst>
              <p:ext uri="{D42A27DB-BD31-4B8C-83A1-F6EECF244321}">
                <p14:modId xmlns:p14="http://schemas.microsoft.com/office/powerpoint/2010/main" val="1483151015"/>
              </p:ext>
            </p:extLst>
          </p:nvPr>
        </p:nvGraphicFramePr>
        <p:xfrm>
          <a:off x="418652" y="613187"/>
          <a:ext cx="11354696" cy="6035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a:extLst>
              <a:ext uri="{FF2B5EF4-FFF2-40B4-BE49-F238E27FC236}">
                <a16:creationId xmlns:a16="http://schemas.microsoft.com/office/drawing/2014/main" id="{CD8211CA-BAB3-EB4C-A817-3646C588F246}"/>
              </a:ext>
            </a:extLst>
          </p:cNvPr>
          <p:cNvGraphicFramePr>
            <a:graphicFrameLocks/>
          </p:cNvGraphicFramePr>
          <p:nvPr>
            <p:extLst>
              <p:ext uri="{D42A27DB-BD31-4B8C-83A1-F6EECF244321}">
                <p14:modId xmlns:p14="http://schemas.microsoft.com/office/powerpoint/2010/main" val="1560649798"/>
              </p:ext>
            </p:extLst>
          </p:nvPr>
        </p:nvGraphicFramePr>
        <p:xfrm>
          <a:off x="418652" y="6314738"/>
          <a:ext cx="10515600" cy="3872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E9B0E90-BA2F-6145-BCA8-27CE345A0CC0}"/>
              </a:ext>
            </a:extLst>
          </p:cNvPr>
          <p:cNvSpPr txBox="1"/>
          <p:nvPr/>
        </p:nvSpPr>
        <p:spPr>
          <a:xfrm>
            <a:off x="2385508" y="209777"/>
            <a:ext cx="7420984" cy="523220"/>
          </a:xfrm>
          <a:prstGeom prst="rect">
            <a:avLst/>
          </a:prstGeom>
          <a:noFill/>
        </p:spPr>
        <p:txBody>
          <a:bodyPr wrap="square" rtlCol="0">
            <a:spAutoFit/>
          </a:bodyPr>
          <a:lstStyle/>
          <a:p>
            <a:pPr algn="ctr"/>
            <a:r>
              <a:rPr lang="en-US" sz="2800" b="1" dirty="0"/>
              <a:t>Feedback on CRFC Program - Overall</a:t>
            </a:r>
          </a:p>
        </p:txBody>
      </p:sp>
    </p:spTree>
    <p:extLst>
      <p:ext uri="{BB962C8B-B14F-4D97-AF65-F5344CB8AC3E}">
        <p14:creationId xmlns:p14="http://schemas.microsoft.com/office/powerpoint/2010/main" val="84540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FE6AAD-AE4F-3247-9D46-BA23E018073A}"/>
              </a:ext>
            </a:extLst>
          </p:cNvPr>
          <p:cNvGraphicFramePr>
            <a:graphicFrameLocks noGrp="1"/>
          </p:cNvGraphicFramePr>
          <p:nvPr>
            <p:ph idx="1"/>
            <p:extLst>
              <p:ext uri="{D42A27DB-BD31-4B8C-83A1-F6EECF244321}">
                <p14:modId xmlns:p14="http://schemas.microsoft.com/office/powerpoint/2010/main" val="2161915249"/>
              </p:ext>
            </p:extLst>
          </p:nvPr>
        </p:nvGraphicFramePr>
        <p:xfrm>
          <a:off x="208800" y="627491"/>
          <a:ext cx="11780322" cy="61236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9EBACBA-70E7-4E4C-8A7E-E6BA1EE5B715}"/>
              </a:ext>
            </a:extLst>
          </p:cNvPr>
          <p:cNvSpPr txBox="1"/>
          <p:nvPr/>
        </p:nvSpPr>
        <p:spPr>
          <a:xfrm>
            <a:off x="658009" y="162621"/>
            <a:ext cx="10875981" cy="523220"/>
          </a:xfrm>
          <a:prstGeom prst="rect">
            <a:avLst/>
          </a:prstGeom>
          <a:noFill/>
        </p:spPr>
        <p:txBody>
          <a:bodyPr wrap="square" rtlCol="0">
            <a:spAutoFit/>
          </a:bodyPr>
          <a:lstStyle/>
          <a:p>
            <a:pPr algn="ctr"/>
            <a:r>
              <a:rPr lang="en-US" sz="2800" b="1" dirty="0"/>
              <a:t>Evaluation of Each Module</a:t>
            </a:r>
          </a:p>
        </p:txBody>
      </p:sp>
      <p:sp>
        <p:nvSpPr>
          <p:cNvPr id="26" name="Rectangle 25">
            <a:extLst>
              <a:ext uri="{FF2B5EF4-FFF2-40B4-BE49-F238E27FC236}">
                <a16:creationId xmlns:a16="http://schemas.microsoft.com/office/drawing/2014/main" id="{CB29D149-5BF4-E045-ADED-FB90B20D499A}"/>
              </a:ext>
            </a:extLst>
          </p:cNvPr>
          <p:cNvSpPr/>
          <p:nvPr/>
        </p:nvSpPr>
        <p:spPr>
          <a:xfrm>
            <a:off x="0" y="6488667"/>
            <a:ext cx="2704010" cy="369332"/>
          </a:xfrm>
          <a:prstGeom prst="rect">
            <a:avLst/>
          </a:prstGeom>
        </p:spPr>
        <p:txBody>
          <a:bodyPr wrap="none">
            <a:spAutoFit/>
          </a:bodyPr>
          <a:lstStyle/>
          <a:p>
            <a:r>
              <a:rPr lang="en-US" dirty="0"/>
              <a:t>Mean </a:t>
            </a:r>
            <a:r>
              <a:rPr lang="en-GB" dirty="0"/>
              <a:t>±</a:t>
            </a:r>
            <a:r>
              <a:rPr lang="en-CA" dirty="0"/>
              <a:t> </a:t>
            </a:r>
            <a:r>
              <a:rPr lang="en-US" dirty="0"/>
              <a:t>standard deviation</a:t>
            </a:r>
          </a:p>
        </p:txBody>
      </p:sp>
    </p:spTree>
    <p:extLst>
      <p:ext uri="{BB962C8B-B14F-4D97-AF65-F5344CB8AC3E}">
        <p14:creationId xmlns:p14="http://schemas.microsoft.com/office/powerpoint/2010/main" val="335271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717A34C-CC78-DC4A-B8EB-2CE1B57C3C0C}"/>
              </a:ext>
            </a:extLst>
          </p:cNvPr>
          <p:cNvGraphicFramePr>
            <a:graphicFrameLocks noGrp="1"/>
          </p:cNvGraphicFramePr>
          <p:nvPr>
            <p:ph idx="1"/>
            <p:extLst>
              <p:ext uri="{D42A27DB-BD31-4B8C-83A1-F6EECF244321}">
                <p14:modId xmlns:p14="http://schemas.microsoft.com/office/powerpoint/2010/main" val="2416434324"/>
              </p:ext>
            </p:extLst>
          </p:nvPr>
        </p:nvGraphicFramePr>
        <p:xfrm>
          <a:off x="0" y="1"/>
          <a:ext cx="12204000" cy="5399999"/>
        </p:xfrm>
        <a:graphic>
          <a:graphicData uri="http://schemas.openxmlformats.org/drawingml/2006/table">
            <a:tbl>
              <a:tblPr firstRow="1" bandRow="1">
                <a:tableStyleId>{5C22544A-7EE6-4342-B048-85BDC9FD1C3A}</a:tableStyleId>
              </a:tblPr>
              <a:tblGrid>
                <a:gridCol w="8528441">
                  <a:extLst>
                    <a:ext uri="{9D8B030D-6E8A-4147-A177-3AD203B41FA5}">
                      <a16:colId xmlns:a16="http://schemas.microsoft.com/office/drawing/2014/main" val="454041903"/>
                    </a:ext>
                  </a:extLst>
                </a:gridCol>
                <a:gridCol w="1347018">
                  <a:extLst>
                    <a:ext uri="{9D8B030D-6E8A-4147-A177-3AD203B41FA5}">
                      <a16:colId xmlns:a16="http://schemas.microsoft.com/office/drawing/2014/main" val="3791338187"/>
                    </a:ext>
                  </a:extLst>
                </a:gridCol>
                <a:gridCol w="2328541">
                  <a:extLst>
                    <a:ext uri="{9D8B030D-6E8A-4147-A177-3AD203B41FA5}">
                      <a16:colId xmlns:a16="http://schemas.microsoft.com/office/drawing/2014/main" val="1630022968"/>
                    </a:ext>
                  </a:extLst>
                </a:gridCol>
              </a:tblGrid>
              <a:tr h="383731">
                <a:tc>
                  <a:txBody>
                    <a:bodyPr/>
                    <a:lstStyle/>
                    <a:p>
                      <a:pPr algn="ctr">
                        <a:lnSpc>
                          <a:spcPts val="2000"/>
                        </a:lnSpc>
                      </a:pPr>
                      <a:r>
                        <a:rPr lang="en-US" sz="2000" dirty="0"/>
                        <a:t>Question</a:t>
                      </a:r>
                    </a:p>
                  </a:txBody>
                  <a:tcPr anchor="ctr"/>
                </a:tc>
                <a:tc>
                  <a:txBody>
                    <a:bodyPr/>
                    <a:lstStyle/>
                    <a:p>
                      <a:pPr algn="ctr">
                        <a:lnSpc>
                          <a:spcPts val="2000"/>
                        </a:lnSpc>
                      </a:pPr>
                      <a:r>
                        <a:rPr lang="en-US" sz="2000"/>
                        <a:t>N</a:t>
                      </a:r>
                      <a:endParaRPr lang="en-US" sz="2000" dirty="0"/>
                    </a:p>
                  </a:txBody>
                  <a:tcPr anchor="ctr"/>
                </a:tc>
                <a:tc>
                  <a:txBody>
                    <a:bodyPr/>
                    <a:lstStyle/>
                    <a:p>
                      <a:pPr algn="ctr">
                        <a:lnSpc>
                          <a:spcPts val="2000"/>
                        </a:lnSpc>
                      </a:pPr>
                      <a:r>
                        <a:rPr lang="en-US" sz="2000" dirty="0"/>
                        <a:t>Mean </a:t>
                      </a:r>
                      <a:r>
                        <a:rPr lang="en-CA" sz="2000" b="1" kern="1200" dirty="0">
                          <a:solidFill>
                            <a:schemeClr val="lt1"/>
                          </a:solidFill>
                          <a:effectLst/>
                          <a:latin typeface="+mn-lt"/>
                          <a:ea typeface="+mn-ea"/>
                          <a:cs typeface="+mn-cs"/>
                        </a:rPr>
                        <a:t>±</a:t>
                      </a:r>
                      <a:r>
                        <a:rPr lang="en-CA" sz="2000" dirty="0">
                          <a:effectLst/>
                        </a:rPr>
                        <a:t> SD</a:t>
                      </a:r>
                      <a:endParaRPr lang="en-US" sz="2000" dirty="0"/>
                    </a:p>
                  </a:txBody>
                  <a:tcPr anchor="ctr"/>
                </a:tc>
                <a:extLst>
                  <a:ext uri="{0D108BD9-81ED-4DB2-BD59-A6C34878D82A}">
                    <a16:rowId xmlns:a16="http://schemas.microsoft.com/office/drawing/2014/main" val="3224740002"/>
                  </a:ext>
                </a:extLst>
              </a:tr>
              <a:tr h="383731">
                <a:tc>
                  <a:txBody>
                    <a:bodyPr/>
                    <a:lstStyle/>
                    <a:p>
                      <a:pPr>
                        <a:lnSpc>
                          <a:spcPts val="2000"/>
                        </a:lnSpc>
                      </a:pPr>
                      <a:r>
                        <a:rPr lang="en-US" sz="2000" baseline="0" dirty="0"/>
                        <a:t>How satisfied were you with the CRFC learning experience </a:t>
                      </a:r>
                      <a:r>
                        <a:rPr lang="en-US" sz="2000" baseline="0" dirty="0" err="1"/>
                        <a:t>overall?</a:t>
                      </a:r>
                      <a:r>
                        <a:rPr lang="en-US" sz="2400" kern="1200" baseline="0" dirty="0" err="1">
                          <a:solidFill>
                            <a:schemeClr val="dk1"/>
                          </a:solidFill>
                          <a:effectLst/>
                          <a:latin typeface="+mn-lt"/>
                          <a:ea typeface="+mn-ea"/>
                          <a:cs typeface="+mn-cs"/>
                        </a:rPr>
                        <a:t>ǂ</a:t>
                      </a:r>
                      <a:r>
                        <a:rPr lang="en-CA" sz="2000" baseline="0" dirty="0">
                          <a:effectLst/>
                        </a:rPr>
                        <a:t> </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4.49</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a:t>
                      </a:r>
                      <a:r>
                        <a:rPr lang="en-CA" sz="2000" dirty="0">
                          <a:effectLst/>
                        </a:rPr>
                        <a:t>0.51</a:t>
                      </a:r>
                      <a:endParaRPr lang="en-US" sz="2000" dirty="0"/>
                    </a:p>
                  </a:txBody>
                  <a:tcPr anchor="ctr"/>
                </a:tc>
                <a:extLst>
                  <a:ext uri="{0D108BD9-81ED-4DB2-BD59-A6C34878D82A}">
                    <a16:rowId xmlns:a16="http://schemas.microsoft.com/office/drawing/2014/main" val="3683069729"/>
                  </a:ext>
                </a:extLst>
              </a:tr>
              <a:tr h="383731">
                <a:tc>
                  <a:txBody>
                    <a:bodyPr/>
                    <a:lstStyle/>
                    <a:p>
                      <a:pPr>
                        <a:lnSpc>
                          <a:spcPts val="2000"/>
                        </a:lnSpc>
                      </a:pPr>
                      <a:r>
                        <a:rPr lang="en-US" sz="2000" baseline="0" dirty="0"/>
                        <a:t>Please rate the quality of information in each CRFC module: [The CRFC overall]</a:t>
                      </a:r>
                      <a:r>
                        <a:rPr lang="en-US"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36</a:t>
                      </a:r>
                    </a:p>
                  </a:txBody>
                  <a:tcPr anchor="ctr"/>
                </a:tc>
                <a:tc>
                  <a:txBody>
                    <a:bodyPr/>
                    <a:lstStyle/>
                    <a:p>
                      <a:pPr algn="ctr">
                        <a:lnSpc>
                          <a:spcPts val="2000"/>
                        </a:lnSpc>
                      </a:pPr>
                      <a:r>
                        <a:rPr lang="en-US" sz="2000" dirty="0"/>
                        <a:t>4.50</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0.56</a:t>
                      </a:r>
                      <a:endParaRPr lang="en-US" sz="2000" dirty="0"/>
                    </a:p>
                  </a:txBody>
                  <a:tcPr anchor="ctr"/>
                </a:tc>
                <a:extLst>
                  <a:ext uri="{0D108BD9-81ED-4DB2-BD59-A6C34878D82A}">
                    <a16:rowId xmlns:a16="http://schemas.microsoft.com/office/drawing/2014/main" val="1225921942"/>
                  </a:ext>
                </a:extLst>
              </a:tr>
              <a:tr h="383731">
                <a:tc>
                  <a:txBody>
                    <a:bodyPr/>
                    <a:lstStyle/>
                    <a:p>
                      <a:pPr>
                        <a:lnSpc>
                          <a:spcPts val="2000"/>
                        </a:lnSpc>
                      </a:pPr>
                      <a:r>
                        <a:rPr lang="en-US" sz="2000" baseline="0" dirty="0"/>
                        <a:t>Please rate how useful each module was to your practice:  [The CRFC overall]</a:t>
                      </a:r>
                      <a:r>
                        <a:rPr lang="en-US" sz="2400" kern="1200" baseline="0" dirty="0">
                          <a:solidFill>
                            <a:schemeClr val="dk1"/>
                          </a:solidFill>
                          <a:effectLst/>
                          <a:latin typeface="+mn-lt"/>
                          <a:ea typeface="+mn-ea"/>
                          <a:cs typeface="+mn-cs"/>
                        </a:rPr>
                        <a:t>†</a:t>
                      </a:r>
                      <a:r>
                        <a:rPr lang="en-CA" sz="2000" baseline="0" dirty="0">
                          <a:effectLst/>
                        </a:rPr>
                        <a:t> </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4.35</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0.79</a:t>
                      </a:r>
                      <a:endParaRPr lang="en-US" sz="2000" dirty="0"/>
                    </a:p>
                  </a:txBody>
                  <a:tcPr anchor="ctr"/>
                </a:tc>
                <a:extLst>
                  <a:ext uri="{0D108BD9-81ED-4DB2-BD59-A6C34878D82A}">
                    <a16:rowId xmlns:a16="http://schemas.microsoft.com/office/drawing/2014/main" val="601471658"/>
                  </a:ext>
                </a:extLst>
              </a:tr>
              <a:tr h="383731">
                <a:tc>
                  <a:txBody>
                    <a:bodyPr/>
                    <a:lstStyle/>
                    <a:p>
                      <a:pPr>
                        <a:lnSpc>
                          <a:spcPts val="2000"/>
                        </a:lnSpc>
                      </a:pPr>
                      <a:r>
                        <a:rPr lang="en-US" sz="2000" baseline="0" dirty="0"/>
                        <a:t>The modules achieved their stated learning objectives.</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4.49</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a:t>
                      </a:r>
                      <a:r>
                        <a:rPr lang="en-CA" sz="2000" dirty="0">
                          <a:effectLst/>
                        </a:rPr>
                        <a:t>0.51</a:t>
                      </a:r>
                      <a:endParaRPr lang="en-US" sz="2000" dirty="0"/>
                    </a:p>
                  </a:txBody>
                  <a:tcPr anchor="ctr"/>
                </a:tc>
                <a:extLst>
                  <a:ext uri="{0D108BD9-81ED-4DB2-BD59-A6C34878D82A}">
                    <a16:rowId xmlns:a16="http://schemas.microsoft.com/office/drawing/2014/main" val="2581633920"/>
                  </a:ext>
                </a:extLst>
              </a:tr>
              <a:tr h="442764">
                <a:tc>
                  <a:txBody>
                    <a:bodyPr/>
                    <a:lstStyle/>
                    <a:p>
                      <a:pPr>
                        <a:lnSpc>
                          <a:spcPts val="2000"/>
                        </a:lnSpc>
                      </a:pPr>
                      <a:r>
                        <a:rPr lang="en-US" sz="2000" baseline="0" dirty="0"/>
                        <a:t>I was engaged by the quality of the presentations.</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36</a:t>
                      </a:r>
                    </a:p>
                  </a:txBody>
                  <a:tcPr anchor="ctr"/>
                </a:tc>
                <a:tc>
                  <a:txBody>
                    <a:bodyPr/>
                    <a:lstStyle/>
                    <a:p>
                      <a:pPr algn="ctr">
                        <a:lnSpc>
                          <a:spcPts val="2000"/>
                        </a:lnSpc>
                      </a:pPr>
                      <a:r>
                        <a:rPr lang="en-US" sz="2000" dirty="0"/>
                        <a:t>3.94</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0.86</a:t>
                      </a:r>
                      <a:endParaRPr lang="en-US" sz="2000" dirty="0"/>
                    </a:p>
                  </a:txBody>
                  <a:tcPr anchor="ctr"/>
                </a:tc>
                <a:extLst>
                  <a:ext uri="{0D108BD9-81ED-4DB2-BD59-A6C34878D82A}">
                    <a16:rowId xmlns:a16="http://schemas.microsoft.com/office/drawing/2014/main" val="3772818537"/>
                  </a:ext>
                </a:extLst>
              </a:tr>
              <a:tr h="441029">
                <a:tc>
                  <a:txBody>
                    <a:bodyPr/>
                    <a:lstStyle/>
                    <a:p>
                      <a:pPr>
                        <a:lnSpc>
                          <a:spcPts val="2000"/>
                        </a:lnSpc>
                      </a:pPr>
                      <a:r>
                        <a:rPr lang="en-US" sz="2000" baseline="0" dirty="0"/>
                        <a:t>The website was easy to access and use.</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4.24</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0.83</a:t>
                      </a:r>
                      <a:endParaRPr lang="en-US" sz="2000" dirty="0"/>
                    </a:p>
                  </a:txBody>
                  <a:tcPr anchor="ctr"/>
                </a:tc>
                <a:extLst>
                  <a:ext uri="{0D108BD9-81ED-4DB2-BD59-A6C34878D82A}">
                    <a16:rowId xmlns:a16="http://schemas.microsoft.com/office/drawing/2014/main" val="711384326"/>
                  </a:ext>
                </a:extLst>
              </a:tr>
              <a:tr h="442764">
                <a:tc>
                  <a:txBody>
                    <a:bodyPr/>
                    <a:lstStyle/>
                    <a:p>
                      <a:pPr>
                        <a:lnSpc>
                          <a:spcPts val="2000"/>
                        </a:lnSpc>
                      </a:pPr>
                      <a:r>
                        <a:rPr lang="en-US" sz="2000" baseline="0" dirty="0"/>
                        <a:t>The CRFC met my learning needs and goals.</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4.32</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0.85</a:t>
                      </a:r>
                      <a:endParaRPr lang="en-US" sz="2000" dirty="0"/>
                    </a:p>
                  </a:txBody>
                  <a:tcPr anchor="ctr"/>
                </a:tc>
                <a:extLst>
                  <a:ext uri="{0D108BD9-81ED-4DB2-BD59-A6C34878D82A}">
                    <a16:rowId xmlns:a16="http://schemas.microsoft.com/office/drawing/2014/main" val="427762146"/>
                  </a:ext>
                </a:extLst>
              </a:tr>
              <a:tr h="442764">
                <a:tc>
                  <a:txBody>
                    <a:bodyPr/>
                    <a:lstStyle/>
                    <a:p>
                      <a:pPr>
                        <a:lnSpc>
                          <a:spcPts val="2000"/>
                        </a:lnSpc>
                      </a:pPr>
                      <a:r>
                        <a:rPr lang="en-US" sz="2000" baseline="0" dirty="0"/>
                        <a:t>The information presented was relevant to my geographic context.</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4.24</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0.83</a:t>
                      </a:r>
                      <a:endParaRPr lang="en-US" sz="2000" dirty="0"/>
                    </a:p>
                  </a:txBody>
                  <a:tcPr anchor="ctr"/>
                </a:tc>
                <a:extLst>
                  <a:ext uri="{0D108BD9-81ED-4DB2-BD59-A6C34878D82A}">
                    <a16:rowId xmlns:a16="http://schemas.microsoft.com/office/drawing/2014/main" val="2555087638"/>
                  </a:ext>
                </a:extLst>
              </a:tr>
              <a:tr h="442764">
                <a:tc>
                  <a:txBody>
                    <a:bodyPr/>
                    <a:lstStyle/>
                    <a:p>
                      <a:pPr>
                        <a:lnSpc>
                          <a:spcPts val="2000"/>
                        </a:lnSpc>
                      </a:pPr>
                      <a:r>
                        <a:rPr lang="en-US" sz="2000" baseline="0" dirty="0"/>
                        <a:t>The course fee was acceptable.</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4.32</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0.85</a:t>
                      </a:r>
                      <a:endParaRPr lang="en-US" sz="2000" dirty="0"/>
                    </a:p>
                  </a:txBody>
                  <a:tcPr anchor="ctr"/>
                </a:tc>
                <a:extLst>
                  <a:ext uri="{0D108BD9-81ED-4DB2-BD59-A6C34878D82A}">
                    <a16:rowId xmlns:a16="http://schemas.microsoft.com/office/drawing/2014/main" val="2088083162"/>
                  </a:ext>
                </a:extLst>
              </a:tr>
              <a:tr h="383731">
                <a:tc>
                  <a:txBody>
                    <a:bodyPr/>
                    <a:lstStyle/>
                    <a:p>
                      <a:pPr>
                        <a:lnSpc>
                          <a:spcPts val="2000"/>
                        </a:lnSpc>
                      </a:pPr>
                      <a:r>
                        <a:rPr lang="en-US" sz="2000" baseline="0" dirty="0"/>
                        <a:t>The level of the material was too difficult.</a:t>
                      </a:r>
                      <a:r>
                        <a:rPr lang="en-CA" sz="2400" kern="1200" baseline="0" dirty="0">
                          <a:solidFill>
                            <a:schemeClr val="dk1"/>
                          </a:solidFill>
                          <a:effectLst/>
                          <a:latin typeface="+mn-lt"/>
                          <a:ea typeface="+mn-ea"/>
                          <a:cs typeface="+mn-cs"/>
                        </a:rPr>
                        <a:t>§</a:t>
                      </a:r>
                      <a:r>
                        <a:rPr lang="en-US" sz="2000" baseline="0" dirty="0"/>
                        <a:t>*</a:t>
                      </a:r>
                    </a:p>
                  </a:txBody>
                  <a:tcPr anchor="ctr"/>
                </a:tc>
                <a:tc>
                  <a:txBody>
                    <a:bodyPr/>
                    <a:lstStyle/>
                    <a:p>
                      <a:pPr algn="ctr">
                        <a:lnSpc>
                          <a:spcPts val="2000"/>
                        </a:lnSpc>
                      </a:pPr>
                      <a:r>
                        <a:rPr lang="en-US" sz="2000" dirty="0"/>
                        <a:t>37</a:t>
                      </a:r>
                      <a:r>
                        <a:rPr lang="en-US" sz="2000" dirty="0">
                          <a:solidFill>
                            <a:schemeClr val="tx1"/>
                          </a:solidFill>
                        </a:rPr>
                        <a:t> </a:t>
                      </a:r>
                      <a:endParaRPr lang="en-US" sz="2000" dirty="0"/>
                    </a:p>
                  </a:txBody>
                  <a:tcPr anchor="ctr"/>
                </a:tc>
                <a:tc>
                  <a:txBody>
                    <a:bodyPr/>
                    <a:lstStyle/>
                    <a:p>
                      <a:pPr algn="ctr">
                        <a:lnSpc>
                          <a:spcPts val="2000"/>
                        </a:lnSpc>
                      </a:pPr>
                      <a:r>
                        <a:rPr lang="en-US" sz="2000" dirty="0"/>
                        <a:t>2.16</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1.26</a:t>
                      </a:r>
                      <a:endParaRPr lang="en-US" sz="2000" dirty="0"/>
                    </a:p>
                  </a:txBody>
                  <a:tcPr anchor="ctr"/>
                </a:tc>
                <a:extLst>
                  <a:ext uri="{0D108BD9-81ED-4DB2-BD59-A6C34878D82A}">
                    <a16:rowId xmlns:a16="http://schemas.microsoft.com/office/drawing/2014/main" val="1070057996"/>
                  </a:ext>
                </a:extLst>
              </a:tr>
              <a:tr h="442764">
                <a:tc>
                  <a:txBody>
                    <a:bodyPr/>
                    <a:lstStyle/>
                    <a:p>
                      <a:pPr>
                        <a:lnSpc>
                          <a:spcPts val="2000"/>
                        </a:lnSpc>
                      </a:pPr>
                      <a:r>
                        <a:rPr lang="en-US" sz="2000" baseline="0" dirty="0"/>
                        <a:t>The text in the PowerPoint slides was clear to read.</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4.00</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1.11</a:t>
                      </a:r>
                      <a:endParaRPr lang="en-US" sz="2000" dirty="0"/>
                    </a:p>
                  </a:txBody>
                  <a:tcPr anchor="ctr"/>
                </a:tc>
                <a:extLst>
                  <a:ext uri="{0D108BD9-81ED-4DB2-BD59-A6C34878D82A}">
                    <a16:rowId xmlns:a16="http://schemas.microsoft.com/office/drawing/2014/main" val="699496798"/>
                  </a:ext>
                </a:extLst>
              </a:tr>
              <a:tr h="442764">
                <a:tc>
                  <a:txBody>
                    <a:bodyPr/>
                    <a:lstStyle/>
                    <a:p>
                      <a:pPr>
                        <a:lnSpc>
                          <a:spcPts val="2000"/>
                        </a:lnSpc>
                      </a:pPr>
                      <a:r>
                        <a:rPr lang="en-US" sz="2000" baseline="0" dirty="0"/>
                        <a:t>The videos for each module were easy to hear and follow.</a:t>
                      </a:r>
                      <a:r>
                        <a:rPr lang="en-CA" sz="2400" kern="1200" baseline="0" dirty="0">
                          <a:solidFill>
                            <a:schemeClr val="dk1"/>
                          </a:solidFill>
                          <a:effectLst/>
                          <a:latin typeface="+mn-lt"/>
                          <a:ea typeface="+mn-ea"/>
                          <a:cs typeface="+mn-cs"/>
                        </a:rPr>
                        <a:t>§</a:t>
                      </a:r>
                      <a:endParaRPr lang="en-US" sz="2000" baseline="0" dirty="0"/>
                    </a:p>
                  </a:txBody>
                  <a:tcPr anchor="ctr"/>
                </a:tc>
                <a:tc>
                  <a:txBody>
                    <a:bodyPr/>
                    <a:lstStyle/>
                    <a:p>
                      <a:pPr algn="ctr">
                        <a:lnSpc>
                          <a:spcPts val="2000"/>
                        </a:lnSpc>
                      </a:pPr>
                      <a:r>
                        <a:rPr lang="en-US" sz="2000" dirty="0"/>
                        <a:t>37</a:t>
                      </a:r>
                    </a:p>
                  </a:txBody>
                  <a:tcPr anchor="ctr"/>
                </a:tc>
                <a:tc>
                  <a:txBody>
                    <a:bodyPr/>
                    <a:lstStyle/>
                    <a:p>
                      <a:pPr algn="ctr">
                        <a:lnSpc>
                          <a:spcPts val="2000"/>
                        </a:lnSpc>
                      </a:pPr>
                      <a:r>
                        <a:rPr lang="en-US" sz="2000" dirty="0"/>
                        <a:t>3.73</a:t>
                      </a:r>
                      <a:r>
                        <a:rPr lang="en-US" sz="2000" dirty="0">
                          <a:solidFill>
                            <a:schemeClr val="tx1"/>
                          </a:solidFill>
                        </a:rPr>
                        <a:t> </a:t>
                      </a:r>
                      <a:r>
                        <a:rPr lang="en-CA" sz="2000" b="1" kern="1200" dirty="0">
                          <a:solidFill>
                            <a:schemeClr val="tx1"/>
                          </a:solidFill>
                          <a:effectLst/>
                          <a:latin typeface="+mn-lt"/>
                          <a:ea typeface="+mn-ea"/>
                          <a:cs typeface="+mn-cs"/>
                        </a:rPr>
                        <a:t>±</a:t>
                      </a:r>
                      <a:r>
                        <a:rPr lang="en-CA" sz="2000" dirty="0">
                          <a:solidFill>
                            <a:schemeClr val="tx1"/>
                          </a:solidFill>
                          <a:effectLst/>
                        </a:rPr>
                        <a:t> 0.96</a:t>
                      </a:r>
                      <a:endParaRPr lang="en-US" sz="2000" dirty="0"/>
                    </a:p>
                  </a:txBody>
                  <a:tcPr anchor="ctr"/>
                </a:tc>
                <a:extLst>
                  <a:ext uri="{0D108BD9-81ED-4DB2-BD59-A6C34878D82A}">
                    <a16:rowId xmlns:a16="http://schemas.microsoft.com/office/drawing/2014/main" val="3481292270"/>
                  </a:ext>
                </a:extLst>
              </a:tr>
            </a:tbl>
          </a:graphicData>
        </a:graphic>
      </p:graphicFrame>
      <p:sp>
        <p:nvSpPr>
          <p:cNvPr id="8" name="TextBox 7">
            <a:extLst>
              <a:ext uri="{FF2B5EF4-FFF2-40B4-BE49-F238E27FC236}">
                <a16:creationId xmlns:a16="http://schemas.microsoft.com/office/drawing/2014/main" id="{0D2CBA7A-A388-CB4C-91D5-13FD3E203688}"/>
              </a:ext>
            </a:extLst>
          </p:cNvPr>
          <p:cNvSpPr txBox="1"/>
          <p:nvPr/>
        </p:nvSpPr>
        <p:spPr>
          <a:xfrm>
            <a:off x="0" y="5467067"/>
            <a:ext cx="11353800" cy="1477328"/>
          </a:xfrm>
          <a:prstGeom prst="rect">
            <a:avLst/>
          </a:prstGeom>
          <a:noFill/>
        </p:spPr>
        <p:txBody>
          <a:bodyPr wrap="square" rtlCol="0">
            <a:spAutoFit/>
          </a:bodyPr>
          <a:lstStyle/>
          <a:p>
            <a:r>
              <a:rPr lang="en-US" sz="1500" dirty="0" err="1">
                <a:solidFill>
                  <a:schemeClr val="dk1"/>
                </a:solidFill>
              </a:rPr>
              <a:t>ǂ</a:t>
            </a:r>
            <a:r>
              <a:rPr lang="en-US" sz="1500" dirty="0" err="1"/>
              <a:t>Likert</a:t>
            </a:r>
            <a:r>
              <a:rPr lang="en-US" sz="1500" dirty="0"/>
              <a:t> scale: 1=Very dissatisfied; 2=Somewhat dissatisfied; 3=Neutral; 4=Quite satisfied; 5=Very satisfied</a:t>
            </a:r>
          </a:p>
          <a:p>
            <a:r>
              <a:rPr lang="en-US" sz="1500" dirty="0">
                <a:solidFill>
                  <a:schemeClr val="dk1"/>
                </a:solidFill>
              </a:rPr>
              <a:t>¤</a:t>
            </a:r>
            <a:r>
              <a:rPr lang="en-US" sz="1500" dirty="0"/>
              <a:t>Likert scale: 1=Poor; 2=Not good; 3=Neutral; 4=Good; 5=Excellent</a:t>
            </a:r>
          </a:p>
          <a:p>
            <a:r>
              <a:rPr lang="en-US" sz="1500" dirty="0">
                <a:solidFill>
                  <a:schemeClr val="dk1"/>
                </a:solidFill>
              </a:rPr>
              <a:t>†</a:t>
            </a:r>
            <a:r>
              <a:rPr lang="en-US" sz="1500" dirty="0"/>
              <a:t>Likert scale: 1=Not at all useful; 2=Somewhat useful; 3=Neither useful nor not useful; 4=Quite useful; 5=Very useful</a:t>
            </a:r>
          </a:p>
          <a:p>
            <a:r>
              <a:rPr lang="en-CA" sz="1500" dirty="0">
                <a:solidFill>
                  <a:schemeClr val="dk1"/>
                </a:solidFill>
              </a:rPr>
              <a:t>§</a:t>
            </a:r>
            <a:r>
              <a:rPr lang="en-US" sz="1500" dirty="0"/>
              <a:t>Likert scale: 1=Strongly disagree; 2=Disagree; 3=Neutral; 4=Agree; 5=Strongly agree</a:t>
            </a:r>
          </a:p>
          <a:p>
            <a:r>
              <a:rPr lang="en-US" sz="1500" dirty="0">
                <a:highlight>
                  <a:srgbClr val="FFFF00"/>
                </a:highlight>
              </a:rPr>
              <a:t>*Low score means positive response as reverse-scored</a:t>
            </a:r>
          </a:p>
          <a:p>
            <a:r>
              <a:rPr lang="en-US" sz="1500" dirty="0"/>
              <a:t>N=sample size; SD=standard deviation</a:t>
            </a:r>
          </a:p>
        </p:txBody>
      </p:sp>
    </p:spTree>
    <p:extLst>
      <p:ext uri="{BB962C8B-B14F-4D97-AF65-F5344CB8AC3E}">
        <p14:creationId xmlns:p14="http://schemas.microsoft.com/office/powerpoint/2010/main" val="217618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1495</Words>
  <Application>Microsoft Office PowerPoint</Application>
  <PresentationFormat>Widescreen</PresentationFormat>
  <Paragraphs>209</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CRFC Evaluation Results</vt:lpstr>
      <vt:lpstr>Overview</vt:lpstr>
      <vt:lpstr>PowerPoint Presentation</vt:lpstr>
      <vt:lpstr>CRFC Completers N=37/108 (34.3%)</vt:lpstr>
      <vt:lpstr>PowerPoint Presentation</vt:lpstr>
      <vt:lpstr>PowerPoint Presentation</vt:lpstr>
      <vt:lpstr>PowerPoint Presentation</vt:lpstr>
      <vt:lpstr>PowerPoint Presentation</vt:lpstr>
      <vt:lpstr>PowerPoint Presentation</vt:lpstr>
      <vt:lpstr>Was the Course Fee Acceptable?</vt:lpstr>
      <vt:lpstr>About the Exam</vt:lpstr>
      <vt:lpstr>Positive Impact</vt:lpstr>
      <vt:lpstr>As a result of taking this online course, my patients, practice, research or health region will benefit because:</vt:lpstr>
      <vt:lpstr>What was the most significant thing you learned/took away from the CRFC modules?</vt:lpstr>
      <vt:lpstr>Open-ended Comments on Course: for Improvement</vt:lpstr>
      <vt:lpstr>Non-Completers N=16/73 (21.9%)</vt:lpstr>
      <vt:lpstr>PowerPoint Presentation</vt:lpstr>
      <vt:lpstr>PowerPoint Presentation</vt:lpstr>
      <vt:lpstr>PowerPoint Presentation</vt:lpstr>
      <vt:lpstr>Barriers to Taking CRFC Course (open-ended)</vt:lpstr>
      <vt:lpstr>What could we do to the course so it would better meet your needs? (open-ended)</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Fiorella Heald</dc:creator>
  <cp:lastModifiedBy>Sherry L Grace</cp:lastModifiedBy>
  <cp:revision>488</cp:revision>
  <dcterms:created xsi:type="dcterms:W3CDTF">2020-08-07T11:14:06Z</dcterms:created>
  <dcterms:modified xsi:type="dcterms:W3CDTF">2020-09-25T16:28:20Z</dcterms:modified>
</cp:coreProperties>
</file>